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AÇILIŞ (1 dk)
Velileri karşılayın ve toplantının süresini baştan söyleyin: "20 dakika sürecek, sonunda sorularınızı alacağım."
Açılış cümlesi olarak şunu kullanabilirsiniz:
"Bugün buraya çocuklarımızın internette karşılaştığı tehlikeleri sıralamak için toplanmadık. Onları o dünyada yalnız bırakmadan nasıl yetkin hâle getirebileceğimizi konuşacağız."
Ekrandaki alt başlığı sesli okuyun — sunumun bütün çerçevesi o cümlede.
HAZIRLIK: Kapak slaytındaki okul adı, tarih ve sunan bilgisini toplantıdan önce doldurun.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KRİZ ANI (2 dk)
Dört adımı hızlı ve net anlatın. Bu slaytta detaya girmeye gerek yok; velinin aklında sıra kalsın.
2. adımda durun: "Çocuk bir şeyi söylemekten çekiniyorsa, çekindiği şey çoğu zaman internet değil, bizim tepkimizdir."
3. adım için pratik uyarı: "Öfkeyle hemen silmek, sonradan gerekecek kanıtı da yok ediyor."
4. adımda okul rehberlik servisinin adını ve ulaşma yolunu somut olarak söyleyin.
Alttaki koyu şeridi son cümle olarak okuyun ve bir saniye bekleyin.
DİKKAT: Burada korkutucu örnek vaka anlatmayın. Somut olay anlatımı velide panik yaratıyor ve toplantının tonunu bozuyor.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BEKLENTİ (1,5 dk)
Velinin kendi çocuğunun yaşını bulup okumasına izin verin — kısa bir sessizlik bırakın.
Yalnızca kendi sınıfınızın yaş bandını ayrıntılı anlatın, diğerlerini bir cümleyle geçin.
Alttaki nota mutlaka gelin: bu bir kontrol listesi değil. Veliler bu tür tabloları hemen ölçüte çeviriyor ve "benim çocuk geride" kaygısına giriyor.
İSTEĞE BAĞLI: Kendi sınıfınıza uygun satırı koyulaştırıp diğerlerini soluklaştırabilirsiniz.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DESTEK (1 dk)
Bu slaytta kişiselleştirme şart. Sunumdan önce doldurun:
- Rehberlik servisinin odası ve öğretmenin adı
- Okulun web sayfası adresi
- Kullandığınız resmî başvuru hattının adı
Somut ad ve yer söylemek, "bir yerlere başvurabilirsiniz" demekten çok daha etkili.
Şunu ekleyin: "Bir sorun yaşamadan da gelebilirsiniz. Çoğu veli sorun çıkınca geliyor; oysa öncesinde konuşmak çok daha kolay."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KAPANIŞ (30 sn + soru-cevap)
İki satırı yavaş okuyun ve arada durun. Sunumun tamamı bu cümleye çıkıyor.
Sonra doğrudan soruya geçin: "Buyurun, sorularınızı alayım."
SIK GELEN SORULAR VE KISA YANITLAR
"Kaç yaşında telefon alalım?"
Tek bir doğru yaş yok. Ölçüt yaş değil, hazırlık: çocuk kuralı kendisi söyleyebiliyor ve bir sorun çıktığında size geliyorsa hazırdır.
"Takip uygulaması kullanmalı mıyız?"
Küçük yaşta savunulabilir. Ama gizli takip fark edildiğinde güveni bitiriyor; kullanacaksanız çocuğun bilgisiyle kullanın.
"Oyunlar zararlı mı?"
Oyunun kendisi değil, süresi ve içeriği belirleyici. Yaş etiketine bakın, ara sıra birlikte oynayın.
"Sosyal medya yaş sınırını nasıl uygulayacağız?"
Sınırı tek başına uygulamak zor. Okulla aynı kuralı söylemek en etkili yol.
Cevabını bilmediğiniz soruda: "Bunu rehberlik servisine sorup size döneyim" demek en doğrusu. Uydurmayın.
BİTİRİRKEN: Sunumun indirilebileceği adresi tekrar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YOL HARİTASI (1 dk)
Üç başlığı hızlıca okuyun, ayrıntıya girmeyin. Amaç velinin "ne zaman kendi sorumuzu soracağız" kaygısını baştan gidermek.
Şunu ekleyin: "Son bölüm en uzunu, çünkü asıl işi evde biz yapıyoruz."
Sağdaki süreleri kendinize hatırlatıcı olarak kullanın; sesli söylemeniz gerekmez.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DURUM (3 dk)
Bu iki sayıyı yavaş söyleyin ve arada bir saniye durun. Etki, sayıların büyüklüğünden değil, velinin kendi çocuğunu düşünmesinden geliyor.
Salona sorabileceğiniz soru:
"Çocuğunuz ilk kez bir ekranla ne zaman baş başa kaldı? Kaç yaşındaydı?"
İki üç yanıt alın, tartışmaya açmayın.
DİKKAT: Bu slaytın amacı korkutmak değil. Turuncu kutudaki cümleye mutlaka gelin — mesele yasaklamanın zamanı değil, hazırlığın zamanıdır.
Kaynak sorulursa: rakamlar UNICEF'e ait, MEB'in eğitici el kitabında aktarılıyor.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TEMEL FİKİR (3 dk) — SUNUMUN EN ÖNEMLİ SLAYDI
Buraya zaman ayırın. Velinin aklında kalacak tek şey buysa, toplantı başarılıdır.
Anlatım sırası:
1. Sol sütunu okuyun. "Hepimiz bunu yaptık, ben de yaptım" deyin — savunmaya geçmelerini önler.
2. Kısıtlamanın yanlış olmadığını, küçük yaşta gerekli olduğunu söyleyin. Sorun tek başına kaldığında başlıyor.
3. Sağ sütuna geçin ve son maddeleri karşılaştırın: biri yaşla zayıflıyor, diğeri güçleniyor.
4. Alttaki koyu şeridi okuyun. Bu, MEB el kitabındaki temel tespitin sadeleştirilmiş hâli.
Sık gelen itiraz: "Yani filtre kullanmayalım mı?"
Yanıt: "Kullanalım. Ama filtre çocuk on beş yaşına geldiğinde de yanında olmayacak; öğrendiği şey olacak."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ÇERÇEVE (2 dk)
Bu slaytta on alanı tek tek anlatmayın — okumaya kalkarsanız veli kaybolur.
Yapılacak: üç boyutun adını okuyun ve her boyuttan bir örnek verin.
- Çevrim içi olmak: "Çocuğun bilgiye ulaşabilmesi, üretebilmesi."
- Çevrim içi esenlik: "Uyku, ekran süresi, arkadaşlık ilişkileri."
- Çevrim içi haklar: "Kişisel bilgisinin korunması, reklamı fark etmesi."
Vurgulanacak cümle: "Dikkat ederseniz güvenlik on başlıktan yalnızca biri. Biz genelde sadece onu konuşuyoruz."
Veli sorarsa on alanın tamamı okulun öğretmen sayfasında listeli.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OKULDA (3 dk)
Dört bloğu tek tek okumak yerine mantığını anlatın:
"Önce ortak kuralı kuruyoruz, sonra kendini koruyabilmeyi, sonra karşılaştığını sorgulamayı, en sonda öğrendiğini üretime dönüştürmeyi."
Şunu mutlaka söyleyin: "Bu ayrı bir ders değil. Türkçe'de, matematikte, beden eğitiminde, hayat bilgisinde işleniyor. Etkinlikler 20-40 dakikalık, yani ders saatinden çalmıyor."
Alttaki mavi şerit velinin evine götüreceği ilk somut istek. Sesli okuyun.
İSTEĞE BAĞLI: Sınıfın eylülde yazdığı kural metnini yanınızda getirip gösterin. Somut belge güveni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EVDE — ALIŞKANLIKLAR (4 dk)
Beşini de aynı ağırlıkta anlatmayın. 1, 3 ve 5 üzerinde durun; 2 ve 4'ü hızlı geçin.
1. madde için: "Kuralı çocuğa sorduğunuzda genellikle sizden daha katı kural önerir. Deneyin."
3. madde için somutlaştırın: "Şarj cihazını mutfağa taşımak, uyku düzeni için attığınız en kolay adım olabilir."
5. madde için uyarı: "Bu cümleyi kurduysanız, sorun geldiğinde gerçekten kızmayın. Bir kez kızarsanız çocuk bir daha gelmez."
Salona sorabileceğiniz soru: "Evinizde şarj cihazları nerede duruyor?" — kısa, somut, herkesi düşündürür.
DİKKAT: Bu slaytta suçlayıcı bir ton kurmayın. Veliler zaten kendini yetersiz hissederek geliyor.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KONUŞMA (3 dk) — VELİNİN EN ÇOK SEVDİĞİ SLAYT
Bu slayt somut olduğu için çok tutar. Her satırı sesli okuyun; sol tarafı düz, sağ tarafı vurgulu okuyun.
Araya şunu ekleyin: "Sol taraftakileri hepimiz söylüyoruz. Ben de söylüyorum. Mesele kötü ebeveyn olmak değil, sorunun yanlış kapıyı çalması."
En etkili örnek dördüncü satır: "Telefonu ver bakayım" cümlesi çocuğa 'yakalandın' hissi verir; "birlikte bakalım mı" aynı bilgiyi ilişkiyi bozmadan getirir.
Velilere önerin: "Bu hafta bir tanesini deneyin. Hepsini değil, bir tanesini."
İSTEĞE BAĞLI: Slaytı çoğaltıp çıkışta dağıtabilirsiniz.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FARK EDİLMEYEN (2 dk)
Bu slayt salonu sessizleştirir. Beklenmedik olduğu için etkili.
Girişi yumuşatın: "Şimdi biraz da kendimizden konuşalım." Gülümseyerek söyleyin; suçlama tonu kurarsanız savunmaya geçerler.
Üç başlığı kısa geçin, asıl vurgu en alttaki cümlede: çocuğa rızayı öğretmenin en güçlü yolu ondan rıza istemek.
Sık gelen itiraf: "Ben çok paylaşıyorum." Yanıt: "Hepimiz paylaştık. Bundan sonrası için sormakla başlayabiliriz."
DİKKAT: Kimseyi örnek göstermeyin, salondaki paylaşımlar üzerinden konuşmayın.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2068"/>
        </a:solidFill>
      </p:bgPr>
    </p:bg>
    <p:spTree>
      <p:nvGrpSpPr>
        <p:cNvPr id="1" name=""/>
        <p:cNvGrpSpPr/>
        <p:nvPr/>
      </p:nvGrpSpPr>
      <p:grpSpPr>
        <a:xfrm>
          <a:off x="0" y="0"/>
          <a:ext cx="0" cy="0"/>
          <a:chOff x="0" y="0"/>
          <a:chExt cx="0" cy="0"/>
        </a:xfrm>
      </p:grpSpPr>
      <p:sp>
        <p:nvSpPr>
          <p:cNvPr id="2" name="Shape 0"/>
          <p:cNvSpPr/>
          <p:nvPr/>
        </p:nvSpPr>
        <p:spPr>
          <a:xfrm>
            <a:off x="9509760" y="-1463040"/>
            <a:ext cx="4754880" cy="4754880"/>
          </a:xfrm>
          <a:prstGeom prst="ellipse">
            <a:avLst/>
          </a:prstGeom>
          <a:solidFill>
            <a:srgbClr val="003399"/>
          </a:solidFill>
          <a:ln/>
        </p:spPr>
      </p:sp>
      <p:sp>
        <p:nvSpPr>
          <p:cNvPr id="3" name="Shape 1"/>
          <p:cNvSpPr/>
          <p:nvPr/>
        </p:nvSpPr>
        <p:spPr>
          <a:xfrm>
            <a:off x="10881360" y="4937760"/>
            <a:ext cx="2377440" cy="2377440"/>
          </a:xfrm>
          <a:prstGeom prst="ellipse">
            <a:avLst/>
          </a:prstGeom>
          <a:solidFill>
            <a:srgbClr val="F57C00"/>
          </a:solidFill>
          <a:ln/>
        </p:spPr>
      </p:sp>
      <p:sp>
        <p:nvSpPr>
          <p:cNvPr id="4" name="Text 2"/>
          <p:cNvSpPr/>
          <p:nvPr/>
        </p:nvSpPr>
        <p:spPr>
          <a:xfrm>
            <a:off x="822960" y="1874520"/>
            <a:ext cx="8229600" cy="320040"/>
          </a:xfrm>
          <a:prstGeom prst="rect">
            <a:avLst/>
          </a:prstGeom>
          <a:noFill/>
          <a:ln/>
        </p:spPr>
        <p:txBody>
          <a:bodyPr wrap="square" lIns="0" tIns="0" rIns="0" bIns="0" rtlCol="0" anchor="ctr"/>
          <a:lstStyle/>
          <a:p>
            <a:pPr indent="0" marL="0">
              <a:buNone/>
            </a:pPr>
            <a:r>
              <a:rPr lang="en-US" sz="1300" b="1" spc="200" kern="0" dirty="0">
                <a:solidFill>
                  <a:srgbClr val="F57C00"/>
                </a:solidFill>
                <a:latin typeface="Calibri" pitchFamily="34" charset="0"/>
                <a:ea typeface="Calibri" pitchFamily="34" charset="-122"/>
                <a:cs typeface="Calibri" pitchFamily="34" charset="-120"/>
              </a:rPr>
              <a:t>VELİ TOPLANTISI · 20 DAKİKA</a:t>
            </a:r>
            <a:endParaRPr lang="en-US" sz="1300" dirty="0"/>
          </a:p>
        </p:txBody>
      </p:sp>
      <p:sp>
        <p:nvSpPr>
          <p:cNvPr id="5" name="Text 3"/>
          <p:cNvSpPr/>
          <p:nvPr/>
        </p:nvSpPr>
        <p:spPr>
          <a:xfrm>
            <a:off x="822960" y="2286000"/>
            <a:ext cx="8595360" cy="914400"/>
          </a:xfrm>
          <a:prstGeom prst="rect">
            <a:avLst/>
          </a:prstGeom>
          <a:noFill/>
          <a:ln/>
        </p:spPr>
        <p:txBody>
          <a:bodyPr wrap="square" lIns="0" tIns="0" rIns="0" bIns="0" rtlCol="0" anchor="ctr"/>
          <a:lstStyle/>
          <a:p>
            <a:pPr indent="0" marL="0">
              <a:buNone/>
            </a:pPr>
            <a:r>
              <a:rPr lang="en-US" sz="5000" b="1" dirty="0">
                <a:solidFill>
                  <a:srgbClr val="FFFFFF"/>
                </a:solidFill>
                <a:latin typeface="Cambria" pitchFamily="34" charset="0"/>
                <a:ea typeface="Cambria" pitchFamily="34" charset="-122"/>
                <a:cs typeface="Cambria" pitchFamily="34" charset="-120"/>
              </a:rPr>
              <a:t>Dijital Vatandaşlık</a:t>
            </a:r>
            <a:endParaRPr lang="en-US" sz="5000" dirty="0"/>
          </a:p>
        </p:txBody>
      </p:sp>
      <p:sp>
        <p:nvSpPr>
          <p:cNvPr id="6" name="Text 4"/>
          <p:cNvSpPr/>
          <p:nvPr/>
        </p:nvSpPr>
        <p:spPr>
          <a:xfrm>
            <a:off x="822960" y="3200400"/>
            <a:ext cx="8595360" cy="548640"/>
          </a:xfrm>
          <a:prstGeom prst="rect">
            <a:avLst/>
          </a:prstGeom>
          <a:noFill/>
          <a:ln/>
        </p:spPr>
        <p:txBody>
          <a:bodyPr wrap="square" lIns="0" tIns="0" rIns="0" bIns="0" rtlCol="0" anchor="ctr"/>
          <a:lstStyle/>
          <a:p>
            <a:pPr indent="0" marL="0">
              <a:buNone/>
            </a:pPr>
            <a:r>
              <a:rPr lang="en-US" sz="2600" i="1" dirty="0">
                <a:solidFill>
                  <a:srgbClr val="DCE1FF"/>
                </a:solidFill>
                <a:latin typeface="Cambria" pitchFamily="34" charset="0"/>
                <a:ea typeface="Cambria" pitchFamily="34" charset="-122"/>
                <a:cs typeface="Cambria" pitchFamily="34" charset="-120"/>
              </a:rPr>
              <a:t>Çocuğumuzla aynı tarafta olmak</a:t>
            </a:r>
            <a:endParaRPr lang="en-US" sz="2600" dirty="0"/>
          </a:p>
        </p:txBody>
      </p:sp>
      <p:sp>
        <p:nvSpPr>
          <p:cNvPr id="7" name="Text 5"/>
          <p:cNvSpPr/>
          <p:nvPr/>
        </p:nvSpPr>
        <p:spPr>
          <a:xfrm>
            <a:off x="822960" y="3977640"/>
            <a:ext cx="7863840" cy="731520"/>
          </a:xfrm>
          <a:prstGeom prst="rect">
            <a:avLst/>
          </a:prstGeom>
          <a:noFill/>
          <a:ln/>
        </p:spPr>
        <p:txBody>
          <a:bodyPr wrap="square" lIns="0" tIns="0" rIns="0" bIns="0" rtlCol="0" anchor="ctr"/>
          <a:lstStyle/>
          <a:p>
            <a:pPr indent="0" marL="0">
              <a:lnSpc>
                <a:spcPts val="2400"/>
              </a:lnSpc>
              <a:buNone/>
            </a:pPr>
            <a:r>
              <a:rPr lang="en-US" sz="1500" dirty="0">
                <a:solidFill>
                  <a:srgbClr val="DCE1FF"/>
                </a:solidFill>
                <a:latin typeface="Calibri" pitchFamily="34" charset="0"/>
                <a:ea typeface="Calibri" pitchFamily="34" charset="-122"/>
                <a:cs typeface="Calibri" pitchFamily="34" charset="-120"/>
              </a:rPr>
              <a:t>Bu sunum, çocuklarımızın çevrim içi dünyada nasıl korunduğunu değil,</a:t>
            </a:r>
            <a:endParaRPr lang="en-US" sz="1500" dirty="0"/>
          </a:p>
          <a:p>
            <a:pPr indent="0" marL="0">
              <a:lnSpc>
                <a:spcPts val="2400"/>
              </a:lnSpc>
              <a:buNone/>
            </a:pPr>
            <a:r>
              <a:rPr lang="en-US" sz="1500" dirty="0">
                <a:solidFill>
                  <a:srgbClr val="DCE1FF"/>
                </a:solidFill>
                <a:latin typeface="Calibri" pitchFamily="34" charset="0"/>
                <a:ea typeface="Calibri" pitchFamily="34" charset="-122"/>
                <a:cs typeface="Calibri" pitchFamily="34" charset="-120"/>
              </a:rPr>
              <a:t>nasıl yetkinleştiğini anlatıyor.</a:t>
            </a:r>
            <a:endParaRPr lang="en-US" sz="1500" dirty="0"/>
          </a:p>
        </p:txBody>
      </p:sp>
      <p:sp>
        <p:nvSpPr>
          <p:cNvPr id="8" name="Text 6"/>
          <p:cNvSpPr/>
          <p:nvPr/>
        </p:nvSpPr>
        <p:spPr>
          <a:xfrm>
            <a:off x="822960" y="5806440"/>
            <a:ext cx="7315200" cy="320040"/>
          </a:xfrm>
          <a:prstGeom prst="rect">
            <a:avLst/>
          </a:prstGeom>
          <a:noFill/>
          <a:ln/>
        </p:spPr>
        <p:txBody>
          <a:bodyPr wrap="square" lIns="0" tIns="0" rIns="0" bIns="0" rtlCol="0" anchor="ctr"/>
          <a:lstStyle/>
          <a:p>
            <a:pPr indent="0" marL="0">
              <a:buNone/>
            </a:pPr>
            <a:r>
              <a:rPr lang="en-US" sz="1200" dirty="0">
                <a:solidFill>
                  <a:srgbClr val="8E97C4"/>
                </a:solidFill>
                <a:latin typeface="Calibri" pitchFamily="34" charset="0"/>
                <a:ea typeface="Calibri" pitchFamily="34" charset="-122"/>
                <a:cs typeface="Calibri" pitchFamily="34" charset="-120"/>
              </a:rPr>
              <a:t>Okul adı · Tarih · Sunan</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384048"/>
            <a:ext cx="10789920" cy="274320"/>
          </a:xfrm>
          <a:prstGeom prst="rect">
            <a:avLst/>
          </a:prstGeom>
          <a:noFill/>
          <a:ln/>
        </p:spPr>
        <p:txBody>
          <a:bodyPr wrap="square" lIns="0" tIns="0" rIns="0" bIns="0" rtlCol="0" anchor="ctr"/>
          <a:lstStyle/>
          <a:p>
            <a:pPr indent="0" marL="0">
              <a:buNone/>
            </a:pPr>
            <a:r>
              <a:rPr lang="en-US" sz="1200" b="1" spc="140" kern="0" dirty="0">
                <a:solidFill>
                  <a:srgbClr val="F57C00"/>
                </a:solidFill>
                <a:latin typeface="Calibri" pitchFamily="34" charset="0"/>
                <a:ea typeface="Calibri" pitchFamily="34" charset="-122"/>
                <a:cs typeface="Calibri" pitchFamily="34" charset="-120"/>
              </a:rPr>
              <a:t>KRİZ ANI</a:t>
            </a:r>
            <a:endParaRPr lang="en-US" sz="1200" dirty="0"/>
          </a:p>
        </p:txBody>
      </p:sp>
      <p:sp>
        <p:nvSpPr>
          <p:cNvPr id="3" name="Text 1"/>
          <p:cNvSpPr/>
          <p:nvPr/>
        </p:nvSpPr>
        <p:spPr>
          <a:xfrm>
            <a:off x="685800" y="658368"/>
            <a:ext cx="10789920" cy="731520"/>
          </a:xfrm>
          <a:prstGeom prst="rect">
            <a:avLst/>
          </a:prstGeom>
          <a:noFill/>
          <a:ln/>
        </p:spPr>
        <p:txBody>
          <a:bodyPr wrap="square" lIns="0" tIns="0" rIns="0" bIns="0" rtlCol="0" anchor="ctr"/>
          <a:lstStyle/>
          <a:p>
            <a:pPr indent="0" marL="0">
              <a:buNone/>
            </a:pPr>
            <a:r>
              <a:rPr lang="en-US" sz="3400" b="1" dirty="0">
                <a:solidFill>
                  <a:srgbClr val="002068"/>
                </a:solidFill>
                <a:latin typeface="Cambria" pitchFamily="34" charset="0"/>
                <a:ea typeface="Cambria" pitchFamily="34" charset="-122"/>
                <a:cs typeface="Cambria" pitchFamily="34" charset="-120"/>
              </a:rPr>
              <a:t>Bir şey ters gittiğinde: dört adım</a:t>
            </a:r>
            <a:endParaRPr lang="en-US" sz="3400" dirty="0"/>
          </a:p>
        </p:txBody>
      </p:sp>
      <p:sp>
        <p:nvSpPr>
          <p:cNvPr id="4" name="Shape 2"/>
          <p:cNvSpPr/>
          <p:nvPr/>
        </p:nvSpPr>
        <p:spPr>
          <a:xfrm>
            <a:off x="685800" y="1828800"/>
            <a:ext cx="2487168" cy="2514600"/>
          </a:xfrm>
          <a:prstGeom prst="roundRect">
            <a:avLst>
              <a:gd name="adj" fmla="val 4412"/>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5" name="Shape 3"/>
          <p:cNvSpPr/>
          <p:nvPr/>
        </p:nvSpPr>
        <p:spPr>
          <a:xfrm>
            <a:off x="978408" y="2066544"/>
            <a:ext cx="402336" cy="402336"/>
          </a:xfrm>
          <a:prstGeom prst="ellipse">
            <a:avLst/>
          </a:prstGeom>
          <a:solidFill>
            <a:srgbClr val="003399"/>
          </a:solidFill>
          <a:ln/>
        </p:spPr>
      </p:sp>
      <p:sp>
        <p:nvSpPr>
          <p:cNvPr id="6" name="Text 4"/>
          <p:cNvSpPr/>
          <p:nvPr/>
        </p:nvSpPr>
        <p:spPr>
          <a:xfrm>
            <a:off x="978408" y="2066544"/>
            <a:ext cx="402336" cy="402336"/>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978408" y="2578608"/>
            <a:ext cx="1965960" cy="365760"/>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Sakin kalın</a:t>
            </a:r>
            <a:endParaRPr lang="en-US" sz="1700" dirty="0"/>
          </a:p>
        </p:txBody>
      </p:sp>
      <p:sp>
        <p:nvSpPr>
          <p:cNvPr id="8" name="Text 6"/>
          <p:cNvSpPr/>
          <p:nvPr/>
        </p:nvSpPr>
        <p:spPr>
          <a:xfrm>
            <a:off x="978408" y="2980944"/>
            <a:ext cx="1938528" cy="1188720"/>
          </a:xfrm>
          <a:prstGeom prst="rect">
            <a:avLst/>
          </a:prstGeom>
          <a:noFill/>
          <a:ln/>
        </p:spPr>
        <p:txBody>
          <a:bodyPr wrap="square" lIns="0" tIns="0" rIns="0" bIns="0" rtlCol="0" anchor="ctr"/>
          <a:lstStyle/>
          <a:p>
            <a:pPr indent="0" marL="0">
              <a:buNone/>
            </a:pPr>
            <a:r>
              <a:rPr lang="en-US" sz="1250" dirty="0">
                <a:solidFill>
                  <a:srgbClr val="444653"/>
                </a:solidFill>
                <a:latin typeface="Calibri" pitchFamily="34" charset="0"/>
                <a:ea typeface="Calibri" pitchFamily="34" charset="-122"/>
                <a:cs typeface="Calibri" pitchFamily="34" charset="-120"/>
              </a:rPr>
              <a:t>İlk tepkiniz, çocuğun bir dahaki sefere gelip gelmeyeceğini belirler.</a:t>
            </a:r>
            <a:endParaRPr lang="en-US" sz="1250" dirty="0"/>
          </a:p>
        </p:txBody>
      </p:sp>
      <p:sp>
        <p:nvSpPr>
          <p:cNvPr id="9" name="Text 7"/>
          <p:cNvSpPr/>
          <p:nvPr/>
        </p:nvSpPr>
        <p:spPr>
          <a:xfrm>
            <a:off x="3172968" y="2788920"/>
            <a:ext cx="274320" cy="365760"/>
          </a:xfrm>
          <a:prstGeom prst="rect">
            <a:avLst/>
          </a:prstGeom>
          <a:noFill/>
          <a:ln/>
        </p:spPr>
        <p:txBody>
          <a:bodyPr wrap="square" lIns="0" tIns="0" rIns="0" bIns="0" rtlCol="0" anchor="ctr"/>
          <a:lstStyle/>
          <a:p>
            <a:pPr algn="ctr" indent="0" marL="0">
              <a:buNone/>
            </a:pPr>
            <a:r>
              <a:rPr lang="en-US" sz="2400" b="1" dirty="0">
                <a:solidFill>
                  <a:srgbClr val="C4C5D5"/>
                </a:solidFill>
                <a:latin typeface="Calibri" pitchFamily="34" charset="0"/>
                <a:ea typeface="Calibri" pitchFamily="34" charset="-122"/>
                <a:cs typeface="Calibri" pitchFamily="34" charset="-120"/>
              </a:rPr>
              <a:t>›</a:t>
            </a:r>
            <a:endParaRPr lang="en-US" sz="2400" dirty="0"/>
          </a:p>
        </p:txBody>
      </p:sp>
      <p:sp>
        <p:nvSpPr>
          <p:cNvPr id="10" name="Shape 8"/>
          <p:cNvSpPr/>
          <p:nvPr/>
        </p:nvSpPr>
        <p:spPr>
          <a:xfrm>
            <a:off x="3447288" y="1828800"/>
            <a:ext cx="2487168" cy="2514600"/>
          </a:xfrm>
          <a:prstGeom prst="roundRect">
            <a:avLst>
              <a:gd name="adj" fmla="val 4412"/>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11" name="Shape 9"/>
          <p:cNvSpPr/>
          <p:nvPr/>
        </p:nvSpPr>
        <p:spPr>
          <a:xfrm>
            <a:off x="3739896" y="2066544"/>
            <a:ext cx="402336" cy="402336"/>
          </a:xfrm>
          <a:prstGeom prst="ellipse">
            <a:avLst/>
          </a:prstGeom>
          <a:solidFill>
            <a:srgbClr val="003399"/>
          </a:solidFill>
          <a:ln/>
        </p:spPr>
      </p:sp>
      <p:sp>
        <p:nvSpPr>
          <p:cNvPr id="12" name="Text 10"/>
          <p:cNvSpPr/>
          <p:nvPr/>
        </p:nvSpPr>
        <p:spPr>
          <a:xfrm>
            <a:off x="3739896" y="2066544"/>
            <a:ext cx="402336" cy="402336"/>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3" name="Text 11"/>
          <p:cNvSpPr/>
          <p:nvPr/>
        </p:nvSpPr>
        <p:spPr>
          <a:xfrm>
            <a:off x="3739896" y="2578608"/>
            <a:ext cx="1965960" cy="365760"/>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Suçlamayın</a:t>
            </a:r>
            <a:endParaRPr lang="en-US" sz="1700" dirty="0"/>
          </a:p>
        </p:txBody>
      </p:sp>
      <p:sp>
        <p:nvSpPr>
          <p:cNvPr id="14" name="Text 12"/>
          <p:cNvSpPr/>
          <p:nvPr/>
        </p:nvSpPr>
        <p:spPr>
          <a:xfrm>
            <a:off x="3739896" y="2980944"/>
            <a:ext cx="1938528" cy="1188720"/>
          </a:xfrm>
          <a:prstGeom prst="rect">
            <a:avLst/>
          </a:prstGeom>
          <a:noFill/>
          <a:ln/>
        </p:spPr>
        <p:txBody>
          <a:bodyPr wrap="square" lIns="0" tIns="0" rIns="0" bIns="0" rtlCol="0" anchor="ctr"/>
          <a:lstStyle/>
          <a:p>
            <a:pPr indent="0" marL="0">
              <a:buNone/>
            </a:pPr>
            <a:r>
              <a:rPr lang="en-US" sz="1250" dirty="0">
                <a:solidFill>
                  <a:srgbClr val="444653"/>
                </a:solidFill>
                <a:latin typeface="Calibri" pitchFamily="34" charset="0"/>
                <a:ea typeface="Calibri" pitchFamily="34" charset="-122"/>
                <a:cs typeface="Calibri" pitchFamily="34" charset="-120"/>
              </a:rPr>
              <a:t>Başına gelen şey onun hatası değil. “İyi ki söyledin” ilk cümleniz olsun.</a:t>
            </a:r>
            <a:endParaRPr lang="en-US" sz="1250" dirty="0"/>
          </a:p>
        </p:txBody>
      </p:sp>
      <p:sp>
        <p:nvSpPr>
          <p:cNvPr id="15" name="Text 13"/>
          <p:cNvSpPr/>
          <p:nvPr/>
        </p:nvSpPr>
        <p:spPr>
          <a:xfrm>
            <a:off x="5934456" y="2788920"/>
            <a:ext cx="274320" cy="365760"/>
          </a:xfrm>
          <a:prstGeom prst="rect">
            <a:avLst/>
          </a:prstGeom>
          <a:noFill/>
          <a:ln/>
        </p:spPr>
        <p:txBody>
          <a:bodyPr wrap="square" lIns="0" tIns="0" rIns="0" bIns="0" rtlCol="0" anchor="ctr"/>
          <a:lstStyle/>
          <a:p>
            <a:pPr algn="ctr" indent="0" marL="0">
              <a:buNone/>
            </a:pPr>
            <a:r>
              <a:rPr lang="en-US" sz="2400" b="1" dirty="0">
                <a:solidFill>
                  <a:srgbClr val="C4C5D5"/>
                </a:solidFill>
                <a:latin typeface="Calibri" pitchFamily="34" charset="0"/>
                <a:ea typeface="Calibri" pitchFamily="34" charset="-122"/>
                <a:cs typeface="Calibri" pitchFamily="34" charset="-120"/>
              </a:rPr>
              <a:t>›</a:t>
            </a:r>
            <a:endParaRPr lang="en-US" sz="2400" dirty="0"/>
          </a:p>
        </p:txBody>
      </p:sp>
      <p:sp>
        <p:nvSpPr>
          <p:cNvPr id="16" name="Shape 14"/>
          <p:cNvSpPr/>
          <p:nvPr/>
        </p:nvSpPr>
        <p:spPr>
          <a:xfrm>
            <a:off x="6208776" y="1828800"/>
            <a:ext cx="2487168" cy="2514600"/>
          </a:xfrm>
          <a:prstGeom prst="roundRect">
            <a:avLst>
              <a:gd name="adj" fmla="val 4412"/>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17" name="Shape 15"/>
          <p:cNvSpPr/>
          <p:nvPr/>
        </p:nvSpPr>
        <p:spPr>
          <a:xfrm>
            <a:off x="6501384" y="2066544"/>
            <a:ext cx="402336" cy="402336"/>
          </a:xfrm>
          <a:prstGeom prst="ellipse">
            <a:avLst/>
          </a:prstGeom>
          <a:solidFill>
            <a:srgbClr val="003399"/>
          </a:solidFill>
          <a:ln/>
        </p:spPr>
      </p:sp>
      <p:sp>
        <p:nvSpPr>
          <p:cNvPr id="18" name="Text 16"/>
          <p:cNvSpPr/>
          <p:nvPr/>
        </p:nvSpPr>
        <p:spPr>
          <a:xfrm>
            <a:off x="6501384" y="2066544"/>
            <a:ext cx="402336" cy="402336"/>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9" name="Text 17"/>
          <p:cNvSpPr/>
          <p:nvPr/>
        </p:nvSpPr>
        <p:spPr>
          <a:xfrm>
            <a:off x="6501384" y="2578608"/>
            <a:ext cx="1965960" cy="365760"/>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Kanıtı saklayın</a:t>
            </a:r>
            <a:endParaRPr lang="en-US" sz="1700" dirty="0"/>
          </a:p>
        </p:txBody>
      </p:sp>
      <p:sp>
        <p:nvSpPr>
          <p:cNvPr id="20" name="Text 18"/>
          <p:cNvSpPr/>
          <p:nvPr/>
        </p:nvSpPr>
        <p:spPr>
          <a:xfrm>
            <a:off x="6501384" y="2980944"/>
            <a:ext cx="1938528" cy="1188720"/>
          </a:xfrm>
          <a:prstGeom prst="rect">
            <a:avLst/>
          </a:prstGeom>
          <a:noFill/>
          <a:ln/>
        </p:spPr>
        <p:txBody>
          <a:bodyPr wrap="square" lIns="0" tIns="0" rIns="0" bIns="0" rtlCol="0" anchor="ctr"/>
          <a:lstStyle/>
          <a:p>
            <a:pPr indent="0" marL="0">
              <a:buNone/>
            </a:pPr>
            <a:r>
              <a:rPr lang="en-US" sz="1250" dirty="0">
                <a:solidFill>
                  <a:srgbClr val="444653"/>
                </a:solidFill>
                <a:latin typeface="Calibri" pitchFamily="34" charset="0"/>
                <a:ea typeface="Calibri" pitchFamily="34" charset="-122"/>
                <a:cs typeface="Calibri" pitchFamily="34" charset="-120"/>
              </a:rPr>
              <a:t>Silmeden önce ekran görüntüsü alın. Yalnızca yetkili kişilerle paylaşın.</a:t>
            </a:r>
            <a:endParaRPr lang="en-US" sz="1250" dirty="0"/>
          </a:p>
        </p:txBody>
      </p:sp>
      <p:sp>
        <p:nvSpPr>
          <p:cNvPr id="21" name="Text 19"/>
          <p:cNvSpPr/>
          <p:nvPr/>
        </p:nvSpPr>
        <p:spPr>
          <a:xfrm>
            <a:off x="8695944" y="2788920"/>
            <a:ext cx="274320" cy="365760"/>
          </a:xfrm>
          <a:prstGeom prst="rect">
            <a:avLst/>
          </a:prstGeom>
          <a:noFill/>
          <a:ln/>
        </p:spPr>
        <p:txBody>
          <a:bodyPr wrap="square" lIns="0" tIns="0" rIns="0" bIns="0" rtlCol="0" anchor="ctr"/>
          <a:lstStyle/>
          <a:p>
            <a:pPr algn="ctr" indent="0" marL="0">
              <a:buNone/>
            </a:pPr>
            <a:r>
              <a:rPr lang="en-US" sz="2400" b="1" dirty="0">
                <a:solidFill>
                  <a:srgbClr val="C4C5D5"/>
                </a:solidFill>
                <a:latin typeface="Calibri" pitchFamily="34" charset="0"/>
                <a:ea typeface="Calibri" pitchFamily="34" charset="-122"/>
                <a:cs typeface="Calibri" pitchFamily="34" charset="-120"/>
              </a:rPr>
              <a:t>›</a:t>
            </a:r>
            <a:endParaRPr lang="en-US" sz="2400" dirty="0"/>
          </a:p>
        </p:txBody>
      </p:sp>
      <p:sp>
        <p:nvSpPr>
          <p:cNvPr id="22" name="Shape 20"/>
          <p:cNvSpPr/>
          <p:nvPr/>
        </p:nvSpPr>
        <p:spPr>
          <a:xfrm>
            <a:off x="8970264" y="1828800"/>
            <a:ext cx="2487168" cy="2514600"/>
          </a:xfrm>
          <a:prstGeom prst="roundRect">
            <a:avLst>
              <a:gd name="adj" fmla="val 4412"/>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23" name="Shape 21"/>
          <p:cNvSpPr/>
          <p:nvPr/>
        </p:nvSpPr>
        <p:spPr>
          <a:xfrm>
            <a:off x="9262872" y="2066544"/>
            <a:ext cx="402336" cy="402336"/>
          </a:xfrm>
          <a:prstGeom prst="ellipse">
            <a:avLst/>
          </a:prstGeom>
          <a:solidFill>
            <a:srgbClr val="F57C00"/>
          </a:solidFill>
          <a:ln/>
        </p:spPr>
      </p:sp>
      <p:sp>
        <p:nvSpPr>
          <p:cNvPr id="24" name="Text 22"/>
          <p:cNvSpPr/>
          <p:nvPr/>
        </p:nvSpPr>
        <p:spPr>
          <a:xfrm>
            <a:off x="9262872" y="2066544"/>
            <a:ext cx="402336" cy="402336"/>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5" name="Text 23"/>
          <p:cNvSpPr/>
          <p:nvPr/>
        </p:nvSpPr>
        <p:spPr>
          <a:xfrm>
            <a:off x="9262872" y="2578608"/>
            <a:ext cx="1965960" cy="365760"/>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Birlikte bildirin</a:t>
            </a:r>
            <a:endParaRPr lang="en-US" sz="1700" dirty="0"/>
          </a:p>
        </p:txBody>
      </p:sp>
      <p:sp>
        <p:nvSpPr>
          <p:cNvPr id="26" name="Text 24"/>
          <p:cNvSpPr/>
          <p:nvPr/>
        </p:nvSpPr>
        <p:spPr>
          <a:xfrm>
            <a:off x="9262872" y="2980944"/>
            <a:ext cx="1938528" cy="1188720"/>
          </a:xfrm>
          <a:prstGeom prst="rect">
            <a:avLst/>
          </a:prstGeom>
          <a:noFill/>
          <a:ln/>
        </p:spPr>
        <p:txBody>
          <a:bodyPr wrap="square" lIns="0" tIns="0" rIns="0" bIns="0" rtlCol="0" anchor="ctr"/>
          <a:lstStyle/>
          <a:p>
            <a:pPr indent="0" marL="0">
              <a:buNone/>
            </a:pPr>
            <a:r>
              <a:rPr lang="en-US" sz="1250" dirty="0">
                <a:solidFill>
                  <a:srgbClr val="444653"/>
                </a:solidFill>
                <a:latin typeface="Calibri" pitchFamily="34" charset="0"/>
                <a:ea typeface="Calibri" pitchFamily="34" charset="-122"/>
                <a:cs typeface="Calibri" pitchFamily="34" charset="-120"/>
              </a:rPr>
              <a:t>Engelleme ve bildirimi çocukla birlikte yapın; okul rehberlik servisine haber verin.</a:t>
            </a:r>
            <a:endParaRPr lang="en-US" sz="1250" dirty="0"/>
          </a:p>
        </p:txBody>
      </p:sp>
      <p:sp>
        <p:nvSpPr>
          <p:cNvPr id="27" name="Shape 25"/>
          <p:cNvSpPr/>
          <p:nvPr/>
        </p:nvSpPr>
        <p:spPr>
          <a:xfrm>
            <a:off x="685800" y="4572000"/>
            <a:ext cx="10789920" cy="1051560"/>
          </a:xfrm>
          <a:prstGeom prst="roundRect">
            <a:avLst>
              <a:gd name="adj" fmla="val 10435"/>
            </a:avLst>
          </a:prstGeom>
          <a:solidFill>
            <a:srgbClr val="002068"/>
          </a:solidFill>
          <a:ln w="12700">
            <a:solidFill>
              <a:srgbClr val="002068"/>
            </a:solidFill>
            <a:prstDash val="solid"/>
          </a:ln>
          <a:effectLst>
            <a:outerShdw sx="100000" sy="100000" kx="0" ky="0" algn="bl" rotWithShape="0" blurRad="127000" dist="25400" dir="5400000">
              <a:srgbClr val="000000">
                <a:alpha val="7000"/>
              </a:srgbClr>
            </a:outerShdw>
          </a:effectLst>
        </p:spPr>
      </p:sp>
      <p:sp>
        <p:nvSpPr>
          <p:cNvPr id="28" name="Text 26"/>
          <p:cNvSpPr/>
          <p:nvPr/>
        </p:nvSpPr>
        <p:spPr>
          <a:xfrm>
            <a:off x="1051560" y="4828032"/>
            <a:ext cx="10058400" cy="548640"/>
          </a:xfrm>
          <a:prstGeom prst="rect">
            <a:avLst/>
          </a:prstGeom>
          <a:noFill/>
          <a:ln/>
        </p:spPr>
        <p:txBody>
          <a:bodyPr wrap="square" lIns="0" tIns="0" rIns="0" bIns="0" rtlCol="0" anchor="ctr"/>
          <a:lstStyle/>
          <a:p>
            <a:pPr indent="0" marL="0">
              <a:buNone/>
            </a:pPr>
            <a:r>
              <a:rPr lang="en-US" sz="1900" b="1" dirty="0">
                <a:solidFill>
                  <a:srgbClr val="FFFFFF"/>
                </a:solidFill>
                <a:latin typeface="Cambria" pitchFamily="34" charset="0"/>
                <a:ea typeface="Cambria" pitchFamily="34" charset="-122"/>
                <a:cs typeface="Cambria" pitchFamily="34" charset="-120"/>
              </a:rPr>
              <a:t>Söyleyen çocuk asla suçlanmaz. Bu cümle, evde kurabileceğiniz en güçlü güvenlik önlemidir.</a:t>
            </a:r>
            <a:endParaRPr lang="en-US" sz="1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384048"/>
            <a:ext cx="10789920" cy="274320"/>
          </a:xfrm>
          <a:prstGeom prst="rect">
            <a:avLst/>
          </a:prstGeom>
          <a:noFill/>
          <a:ln/>
        </p:spPr>
        <p:txBody>
          <a:bodyPr wrap="square" lIns="0" tIns="0" rIns="0" bIns="0" rtlCol="0" anchor="ctr"/>
          <a:lstStyle/>
          <a:p>
            <a:pPr indent="0" marL="0">
              <a:buNone/>
            </a:pPr>
            <a:r>
              <a:rPr lang="en-US" sz="1200" b="1" spc="140" kern="0" dirty="0">
                <a:solidFill>
                  <a:srgbClr val="F57C00"/>
                </a:solidFill>
                <a:latin typeface="Calibri" pitchFamily="34" charset="0"/>
                <a:ea typeface="Calibri" pitchFamily="34" charset="-122"/>
                <a:cs typeface="Calibri" pitchFamily="34" charset="-120"/>
              </a:rPr>
              <a:t>BEKLENTİ</a:t>
            </a:r>
            <a:endParaRPr lang="en-US" sz="1200" dirty="0"/>
          </a:p>
        </p:txBody>
      </p:sp>
      <p:sp>
        <p:nvSpPr>
          <p:cNvPr id="3" name="Text 1"/>
          <p:cNvSpPr/>
          <p:nvPr/>
        </p:nvSpPr>
        <p:spPr>
          <a:xfrm>
            <a:off x="685800" y="658368"/>
            <a:ext cx="10789920" cy="731520"/>
          </a:xfrm>
          <a:prstGeom prst="rect">
            <a:avLst/>
          </a:prstGeom>
          <a:noFill/>
          <a:ln/>
        </p:spPr>
        <p:txBody>
          <a:bodyPr wrap="square" lIns="0" tIns="0" rIns="0" bIns="0" rtlCol="0" anchor="ctr"/>
          <a:lstStyle/>
          <a:p>
            <a:pPr indent="0" marL="0">
              <a:buNone/>
            </a:pPr>
            <a:r>
              <a:rPr lang="en-US" sz="3400" b="1" dirty="0">
                <a:solidFill>
                  <a:srgbClr val="002068"/>
                </a:solidFill>
                <a:latin typeface="Cambria" pitchFamily="34" charset="0"/>
                <a:ea typeface="Cambria" pitchFamily="34" charset="-122"/>
                <a:cs typeface="Cambria" pitchFamily="34" charset="-120"/>
              </a:rPr>
              <a:t>Yaşa göre ne beklemeliyiz?</a:t>
            </a:r>
            <a:endParaRPr lang="en-US" sz="3400" dirty="0"/>
          </a:p>
        </p:txBody>
      </p:sp>
      <p:sp>
        <p:nvSpPr>
          <p:cNvPr id="4" name="Shape 2"/>
          <p:cNvSpPr/>
          <p:nvPr/>
        </p:nvSpPr>
        <p:spPr>
          <a:xfrm>
            <a:off x="685800" y="1691640"/>
            <a:ext cx="10789920" cy="868680"/>
          </a:xfrm>
          <a:prstGeom prst="roundRect">
            <a:avLst>
              <a:gd name="adj" fmla="val 12632"/>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5" name="Text 3"/>
          <p:cNvSpPr/>
          <p:nvPr/>
        </p:nvSpPr>
        <p:spPr>
          <a:xfrm>
            <a:off x="960120" y="1929384"/>
            <a:ext cx="1371600" cy="365760"/>
          </a:xfrm>
          <a:prstGeom prst="rect">
            <a:avLst/>
          </a:prstGeom>
          <a:noFill/>
          <a:ln/>
        </p:spPr>
        <p:txBody>
          <a:bodyPr wrap="square" lIns="0" tIns="0" rIns="0" bIns="0" rtlCol="0" anchor="ctr"/>
          <a:lstStyle/>
          <a:p>
            <a:pPr indent="0" marL="0">
              <a:buNone/>
            </a:pPr>
            <a:r>
              <a:rPr lang="en-US" sz="1800" b="1" dirty="0">
                <a:solidFill>
                  <a:srgbClr val="003399"/>
                </a:solidFill>
                <a:latin typeface="Cambria" pitchFamily="34" charset="0"/>
                <a:ea typeface="Cambria" pitchFamily="34" charset="-122"/>
                <a:cs typeface="Cambria" pitchFamily="34" charset="-120"/>
              </a:rPr>
              <a:t>5–7 yaş</a:t>
            </a:r>
            <a:endParaRPr lang="en-US" sz="1800" dirty="0"/>
          </a:p>
        </p:txBody>
      </p:sp>
      <p:sp>
        <p:nvSpPr>
          <p:cNvPr id="6" name="Text 4"/>
          <p:cNvSpPr/>
          <p:nvPr/>
        </p:nvSpPr>
        <p:spPr>
          <a:xfrm>
            <a:off x="2514600" y="1947672"/>
            <a:ext cx="2377440" cy="347472"/>
          </a:xfrm>
          <a:prstGeom prst="rect">
            <a:avLst/>
          </a:prstGeom>
          <a:noFill/>
          <a:ln/>
        </p:spPr>
        <p:txBody>
          <a:bodyPr wrap="square" lIns="0" tIns="0" rIns="0" bIns="0" rtlCol="0" anchor="ctr"/>
          <a:lstStyle/>
          <a:p>
            <a:pPr indent="0" marL="0">
              <a:buNone/>
            </a:pPr>
            <a:r>
              <a:rPr lang="en-US" sz="1450" b="1" dirty="0">
                <a:solidFill>
                  <a:srgbClr val="002068"/>
                </a:solidFill>
                <a:latin typeface="Calibri" pitchFamily="34" charset="0"/>
                <a:ea typeface="Calibri" pitchFamily="34" charset="-122"/>
                <a:cs typeface="Calibri" pitchFamily="34" charset="-120"/>
              </a:rPr>
              <a:t>Kural ve fark etme</a:t>
            </a:r>
            <a:endParaRPr lang="en-US" sz="1450" dirty="0"/>
          </a:p>
        </p:txBody>
      </p:sp>
      <p:sp>
        <p:nvSpPr>
          <p:cNvPr id="7" name="Text 5"/>
          <p:cNvSpPr/>
          <p:nvPr/>
        </p:nvSpPr>
        <p:spPr>
          <a:xfrm>
            <a:off x="5029200" y="1947672"/>
            <a:ext cx="6309360" cy="384048"/>
          </a:xfrm>
          <a:prstGeom prst="rect">
            <a:avLst/>
          </a:prstGeom>
          <a:noFill/>
          <a:ln/>
        </p:spPr>
        <p:txBody>
          <a:bodyPr wrap="square" lIns="0" tIns="0" rIns="0" bIns="0" rtlCol="0" anchor="ctr"/>
          <a:lstStyle/>
          <a:p>
            <a:pPr indent="0" marL="0">
              <a:buNone/>
            </a:pPr>
            <a:r>
              <a:rPr lang="en-US" sz="1350" dirty="0">
                <a:solidFill>
                  <a:srgbClr val="444653"/>
                </a:solidFill>
                <a:latin typeface="Calibri" pitchFamily="34" charset="0"/>
                <a:ea typeface="Calibri" pitchFamily="34" charset="-122"/>
                <a:cs typeface="Calibri" pitchFamily="34" charset="-120"/>
              </a:rPr>
              <a:t>Ekranın bir sonu olduğunu anlar. Rahatsız olduğunda yetişkine söyler.</a:t>
            </a:r>
            <a:endParaRPr lang="en-US" sz="1350" dirty="0"/>
          </a:p>
        </p:txBody>
      </p:sp>
      <p:sp>
        <p:nvSpPr>
          <p:cNvPr id="8" name="Shape 6"/>
          <p:cNvSpPr/>
          <p:nvPr/>
        </p:nvSpPr>
        <p:spPr>
          <a:xfrm>
            <a:off x="685800" y="2743200"/>
            <a:ext cx="10789920" cy="868680"/>
          </a:xfrm>
          <a:prstGeom prst="roundRect">
            <a:avLst>
              <a:gd name="adj" fmla="val 12632"/>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9" name="Text 7"/>
          <p:cNvSpPr/>
          <p:nvPr/>
        </p:nvSpPr>
        <p:spPr>
          <a:xfrm>
            <a:off x="960120" y="2980944"/>
            <a:ext cx="1371600" cy="365760"/>
          </a:xfrm>
          <a:prstGeom prst="rect">
            <a:avLst/>
          </a:prstGeom>
          <a:noFill/>
          <a:ln/>
        </p:spPr>
        <p:txBody>
          <a:bodyPr wrap="square" lIns="0" tIns="0" rIns="0" bIns="0" rtlCol="0" anchor="ctr"/>
          <a:lstStyle/>
          <a:p>
            <a:pPr indent="0" marL="0">
              <a:buNone/>
            </a:pPr>
            <a:r>
              <a:rPr lang="en-US" sz="1800" b="1" dirty="0">
                <a:solidFill>
                  <a:srgbClr val="4E8A1A"/>
                </a:solidFill>
                <a:latin typeface="Cambria" pitchFamily="34" charset="0"/>
                <a:ea typeface="Cambria" pitchFamily="34" charset="-122"/>
                <a:cs typeface="Cambria" pitchFamily="34" charset="-120"/>
              </a:rPr>
              <a:t>8–11 yaş</a:t>
            </a:r>
            <a:endParaRPr lang="en-US" sz="1800" dirty="0"/>
          </a:p>
        </p:txBody>
      </p:sp>
      <p:sp>
        <p:nvSpPr>
          <p:cNvPr id="10" name="Text 8"/>
          <p:cNvSpPr/>
          <p:nvPr/>
        </p:nvSpPr>
        <p:spPr>
          <a:xfrm>
            <a:off x="2514600" y="2999232"/>
            <a:ext cx="2377440" cy="347472"/>
          </a:xfrm>
          <a:prstGeom prst="rect">
            <a:avLst/>
          </a:prstGeom>
          <a:noFill/>
          <a:ln/>
        </p:spPr>
        <p:txBody>
          <a:bodyPr wrap="square" lIns="0" tIns="0" rIns="0" bIns="0" rtlCol="0" anchor="ctr"/>
          <a:lstStyle/>
          <a:p>
            <a:pPr indent="0" marL="0">
              <a:buNone/>
            </a:pPr>
            <a:r>
              <a:rPr lang="en-US" sz="1450" b="1" dirty="0">
                <a:solidFill>
                  <a:srgbClr val="002068"/>
                </a:solidFill>
                <a:latin typeface="Calibri" pitchFamily="34" charset="0"/>
                <a:ea typeface="Calibri" pitchFamily="34" charset="-122"/>
                <a:cs typeface="Calibri" pitchFamily="34" charset="-120"/>
              </a:rPr>
              <a:t>Ayırt etme</a:t>
            </a:r>
            <a:endParaRPr lang="en-US" sz="1450" dirty="0"/>
          </a:p>
        </p:txBody>
      </p:sp>
      <p:sp>
        <p:nvSpPr>
          <p:cNvPr id="11" name="Text 9"/>
          <p:cNvSpPr/>
          <p:nvPr/>
        </p:nvSpPr>
        <p:spPr>
          <a:xfrm>
            <a:off x="5029200" y="2999232"/>
            <a:ext cx="6309360" cy="384048"/>
          </a:xfrm>
          <a:prstGeom prst="rect">
            <a:avLst/>
          </a:prstGeom>
          <a:noFill/>
          <a:ln/>
        </p:spPr>
        <p:txBody>
          <a:bodyPr wrap="square" lIns="0" tIns="0" rIns="0" bIns="0" rtlCol="0" anchor="ctr"/>
          <a:lstStyle/>
          <a:p>
            <a:pPr indent="0" marL="0">
              <a:buNone/>
            </a:pPr>
            <a:r>
              <a:rPr lang="en-US" sz="1350" dirty="0">
                <a:solidFill>
                  <a:srgbClr val="444653"/>
                </a:solidFill>
                <a:latin typeface="Calibri" pitchFamily="34" charset="0"/>
                <a:ea typeface="Calibri" pitchFamily="34" charset="-122"/>
                <a:cs typeface="Calibri" pitchFamily="34" charset="-120"/>
              </a:rPr>
              <a:t>Kişisel bilgiyi tanır, reklamı içerikten ayırır, parolasını korur.</a:t>
            </a:r>
            <a:endParaRPr lang="en-US" sz="1350" dirty="0"/>
          </a:p>
        </p:txBody>
      </p:sp>
      <p:sp>
        <p:nvSpPr>
          <p:cNvPr id="12" name="Shape 10"/>
          <p:cNvSpPr/>
          <p:nvPr/>
        </p:nvSpPr>
        <p:spPr>
          <a:xfrm>
            <a:off x="685800" y="3794760"/>
            <a:ext cx="10789920" cy="868680"/>
          </a:xfrm>
          <a:prstGeom prst="roundRect">
            <a:avLst>
              <a:gd name="adj" fmla="val 12632"/>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13" name="Text 11"/>
          <p:cNvSpPr/>
          <p:nvPr/>
        </p:nvSpPr>
        <p:spPr>
          <a:xfrm>
            <a:off x="960120" y="4032504"/>
            <a:ext cx="1371600" cy="365760"/>
          </a:xfrm>
          <a:prstGeom prst="rect">
            <a:avLst/>
          </a:prstGeom>
          <a:noFill/>
          <a:ln/>
        </p:spPr>
        <p:txBody>
          <a:bodyPr wrap="square" lIns="0" tIns="0" rIns="0" bIns="0" rtlCol="0" anchor="ctr"/>
          <a:lstStyle/>
          <a:p>
            <a:pPr indent="0" marL="0">
              <a:buNone/>
            </a:pPr>
            <a:r>
              <a:rPr lang="en-US" sz="1800" b="1" dirty="0">
                <a:solidFill>
                  <a:srgbClr val="A3540A"/>
                </a:solidFill>
                <a:latin typeface="Cambria" pitchFamily="34" charset="0"/>
                <a:ea typeface="Cambria" pitchFamily="34" charset="-122"/>
                <a:cs typeface="Cambria" pitchFamily="34" charset="-120"/>
              </a:rPr>
              <a:t>12–15 yaş</a:t>
            </a:r>
            <a:endParaRPr lang="en-US" sz="1800" dirty="0"/>
          </a:p>
        </p:txBody>
      </p:sp>
      <p:sp>
        <p:nvSpPr>
          <p:cNvPr id="14" name="Text 12"/>
          <p:cNvSpPr/>
          <p:nvPr/>
        </p:nvSpPr>
        <p:spPr>
          <a:xfrm>
            <a:off x="2514600" y="4050792"/>
            <a:ext cx="2377440" cy="347472"/>
          </a:xfrm>
          <a:prstGeom prst="rect">
            <a:avLst/>
          </a:prstGeom>
          <a:noFill/>
          <a:ln/>
        </p:spPr>
        <p:txBody>
          <a:bodyPr wrap="square" lIns="0" tIns="0" rIns="0" bIns="0" rtlCol="0" anchor="ctr"/>
          <a:lstStyle/>
          <a:p>
            <a:pPr indent="0" marL="0">
              <a:buNone/>
            </a:pPr>
            <a:r>
              <a:rPr lang="en-US" sz="1450" b="1" dirty="0">
                <a:solidFill>
                  <a:srgbClr val="002068"/>
                </a:solidFill>
                <a:latin typeface="Calibri" pitchFamily="34" charset="0"/>
                <a:ea typeface="Calibri" pitchFamily="34" charset="-122"/>
                <a:cs typeface="Calibri" pitchFamily="34" charset="-120"/>
              </a:rPr>
              <a:t>Değerlendirme</a:t>
            </a:r>
            <a:endParaRPr lang="en-US" sz="1450" dirty="0"/>
          </a:p>
        </p:txBody>
      </p:sp>
      <p:sp>
        <p:nvSpPr>
          <p:cNvPr id="15" name="Text 13"/>
          <p:cNvSpPr/>
          <p:nvPr/>
        </p:nvSpPr>
        <p:spPr>
          <a:xfrm>
            <a:off x="5029200" y="4050792"/>
            <a:ext cx="6309360" cy="384048"/>
          </a:xfrm>
          <a:prstGeom prst="rect">
            <a:avLst/>
          </a:prstGeom>
          <a:noFill/>
          <a:ln/>
        </p:spPr>
        <p:txBody>
          <a:bodyPr wrap="square" lIns="0" tIns="0" rIns="0" bIns="0" rtlCol="0" anchor="ctr"/>
          <a:lstStyle/>
          <a:p>
            <a:pPr indent="0" marL="0">
              <a:buNone/>
            </a:pPr>
            <a:r>
              <a:rPr lang="en-US" sz="1350" dirty="0">
                <a:solidFill>
                  <a:srgbClr val="444653"/>
                </a:solidFill>
                <a:latin typeface="Calibri" pitchFamily="34" charset="0"/>
                <a:ea typeface="Calibri" pitchFamily="34" charset="-122"/>
                <a:cs typeface="Calibri" pitchFamily="34" charset="-120"/>
              </a:rPr>
              <a:t>Kaynağı sorgular, harcamasını fark eder, çatışmayı büyütmeden çözer.</a:t>
            </a:r>
            <a:endParaRPr lang="en-US" sz="1350" dirty="0"/>
          </a:p>
        </p:txBody>
      </p:sp>
      <p:sp>
        <p:nvSpPr>
          <p:cNvPr id="16" name="Shape 14"/>
          <p:cNvSpPr/>
          <p:nvPr/>
        </p:nvSpPr>
        <p:spPr>
          <a:xfrm>
            <a:off x="685800" y="4846320"/>
            <a:ext cx="10789920" cy="868680"/>
          </a:xfrm>
          <a:prstGeom prst="roundRect">
            <a:avLst>
              <a:gd name="adj" fmla="val 12632"/>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17" name="Text 15"/>
          <p:cNvSpPr/>
          <p:nvPr/>
        </p:nvSpPr>
        <p:spPr>
          <a:xfrm>
            <a:off x="960120" y="5084064"/>
            <a:ext cx="1371600" cy="365760"/>
          </a:xfrm>
          <a:prstGeom prst="rect">
            <a:avLst/>
          </a:prstGeom>
          <a:noFill/>
          <a:ln/>
        </p:spPr>
        <p:txBody>
          <a:bodyPr wrap="square" lIns="0" tIns="0" rIns="0" bIns="0" rtlCol="0" anchor="ctr"/>
          <a:lstStyle/>
          <a:p>
            <a:pPr indent="0" marL="0">
              <a:buNone/>
            </a:pPr>
            <a:r>
              <a:rPr lang="en-US" sz="1800" b="1" dirty="0">
                <a:solidFill>
                  <a:srgbClr val="002068"/>
                </a:solidFill>
                <a:latin typeface="Cambria" pitchFamily="34" charset="0"/>
                <a:ea typeface="Cambria" pitchFamily="34" charset="-122"/>
                <a:cs typeface="Cambria" pitchFamily="34" charset="-120"/>
              </a:rPr>
              <a:t>16–18 yaş</a:t>
            </a:r>
            <a:endParaRPr lang="en-US" sz="1800" dirty="0"/>
          </a:p>
        </p:txBody>
      </p:sp>
      <p:sp>
        <p:nvSpPr>
          <p:cNvPr id="18" name="Text 16"/>
          <p:cNvSpPr/>
          <p:nvPr/>
        </p:nvSpPr>
        <p:spPr>
          <a:xfrm>
            <a:off x="2514600" y="5102352"/>
            <a:ext cx="2377440" cy="347472"/>
          </a:xfrm>
          <a:prstGeom prst="rect">
            <a:avLst/>
          </a:prstGeom>
          <a:noFill/>
          <a:ln/>
        </p:spPr>
        <p:txBody>
          <a:bodyPr wrap="square" lIns="0" tIns="0" rIns="0" bIns="0" rtlCol="0" anchor="ctr"/>
          <a:lstStyle/>
          <a:p>
            <a:pPr indent="0" marL="0">
              <a:buNone/>
            </a:pPr>
            <a:r>
              <a:rPr lang="en-US" sz="1450" b="1" dirty="0">
                <a:solidFill>
                  <a:srgbClr val="002068"/>
                </a:solidFill>
                <a:latin typeface="Calibri" pitchFamily="34" charset="0"/>
                <a:ea typeface="Calibri" pitchFamily="34" charset="-122"/>
                <a:cs typeface="Calibri" pitchFamily="34" charset="-120"/>
              </a:rPr>
              <a:t>Sorumluluk alma</a:t>
            </a:r>
            <a:endParaRPr lang="en-US" sz="1450" dirty="0"/>
          </a:p>
        </p:txBody>
      </p:sp>
      <p:sp>
        <p:nvSpPr>
          <p:cNvPr id="19" name="Text 17"/>
          <p:cNvSpPr/>
          <p:nvPr/>
        </p:nvSpPr>
        <p:spPr>
          <a:xfrm>
            <a:off x="5029200" y="5102352"/>
            <a:ext cx="6309360" cy="384048"/>
          </a:xfrm>
          <a:prstGeom prst="rect">
            <a:avLst/>
          </a:prstGeom>
          <a:noFill/>
          <a:ln/>
        </p:spPr>
        <p:txBody>
          <a:bodyPr wrap="square" lIns="0" tIns="0" rIns="0" bIns="0" rtlCol="0" anchor="ctr"/>
          <a:lstStyle/>
          <a:p>
            <a:pPr indent="0" marL="0">
              <a:buNone/>
            </a:pPr>
            <a:r>
              <a:rPr lang="en-US" sz="1350" dirty="0">
                <a:solidFill>
                  <a:srgbClr val="444653"/>
                </a:solidFill>
                <a:latin typeface="Calibri" pitchFamily="34" charset="0"/>
                <a:ea typeface="Calibri" pitchFamily="34" charset="-122"/>
                <a:cs typeface="Calibri" pitchFamily="34" charset="-120"/>
              </a:rPr>
              <a:t>Haklarını kullanır, üretir, akranına destek olur, sonucunu değerlendirir.</a:t>
            </a:r>
            <a:endParaRPr lang="en-US" sz="1350" dirty="0"/>
          </a:p>
        </p:txBody>
      </p:sp>
      <p:sp>
        <p:nvSpPr>
          <p:cNvPr id="20" name="Text 18"/>
          <p:cNvSpPr/>
          <p:nvPr/>
        </p:nvSpPr>
        <p:spPr>
          <a:xfrm>
            <a:off x="685800" y="6035040"/>
            <a:ext cx="10789920" cy="320040"/>
          </a:xfrm>
          <a:prstGeom prst="rect">
            <a:avLst/>
          </a:prstGeom>
          <a:noFill/>
          <a:ln/>
        </p:spPr>
        <p:txBody>
          <a:bodyPr wrap="square" lIns="0" tIns="0" rIns="0" bIns="0" rtlCol="0" anchor="ctr"/>
          <a:lstStyle/>
          <a:p>
            <a:pPr indent="0" marL="0">
              <a:buNone/>
            </a:pPr>
            <a:r>
              <a:rPr lang="en-US" sz="1350" i="1" dirty="0">
                <a:solidFill>
                  <a:srgbClr val="6B6D7C"/>
                </a:solidFill>
                <a:latin typeface="Calibri" pitchFamily="34" charset="0"/>
                <a:ea typeface="Calibri" pitchFamily="34" charset="-122"/>
                <a:cs typeface="Calibri" pitchFamily="34" charset="-120"/>
              </a:rPr>
              <a:t>Bunlar hedef, ölçüt değil. Her çocuk kendi hızında ilerler; kardeşiyle karşılaştırmak süreci yavaşlatır.</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384048"/>
            <a:ext cx="10789920" cy="274320"/>
          </a:xfrm>
          <a:prstGeom prst="rect">
            <a:avLst/>
          </a:prstGeom>
          <a:noFill/>
          <a:ln/>
        </p:spPr>
        <p:txBody>
          <a:bodyPr wrap="square" lIns="0" tIns="0" rIns="0" bIns="0" rtlCol="0" anchor="ctr"/>
          <a:lstStyle/>
          <a:p>
            <a:pPr indent="0" marL="0">
              <a:buNone/>
            </a:pPr>
            <a:r>
              <a:rPr lang="en-US" sz="1200" b="1" spc="140" kern="0" dirty="0">
                <a:solidFill>
                  <a:srgbClr val="F57C00"/>
                </a:solidFill>
                <a:latin typeface="Calibri" pitchFamily="34" charset="0"/>
                <a:ea typeface="Calibri" pitchFamily="34" charset="-122"/>
                <a:cs typeface="Calibri" pitchFamily="34" charset="-120"/>
              </a:rPr>
              <a:t>DESTEK</a:t>
            </a:r>
            <a:endParaRPr lang="en-US" sz="1200" dirty="0"/>
          </a:p>
        </p:txBody>
      </p:sp>
      <p:sp>
        <p:nvSpPr>
          <p:cNvPr id="3" name="Text 1"/>
          <p:cNvSpPr/>
          <p:nvPr/>
        </p:nvSpPr>
        <p:spPr>
          <a:xfrm>
            <a:off x="685800" y="658368"/>
            <a:ext cx="10789920" cy="731520"/>
          </a:xfrm>
          <a:prstGeom prst="rect">
            <a:avLst/>
          </a:prstGeom>
          <a:noFill/>
          <a:ln/>
        </p:spPr>
        <p:txBody>
          <a:bodyPr wrap="square" lIns="0" tIns="0" rIns="0" bIns="0" rtlCol="0" anchor="ctr"/>
          <a:lstStyle/>
          <a:p>
            <a:pPr indent="0" marL="0">
              <a:buNone/>
            </a:pPr>
            <a:r>
              <a:rPr lang="en-US" sz="3400" b="1" dirty="0">
                <a:solidFill>
                  <a:srgbClr val="002068"/>
                </a:solidFill>
                <a:latin typeface="Cambria" pitchFamily="34" charset="0"/>
                <a:ea typeface="Cambria" pitchFamily="34" charset="-122"/>
                <a:cs typeface="Cambria" pitchFamily="34" charset="-120"/>
              </a:rPr>
              <a:t>Yalnız değilsiniz</a:t>
            </a:r>
            <a:endParaRPr lang="en-US" sz="3400" dirty="0"/>
          </a:p>
        </p:txBody>
      </p:sp>
      <p:sp>
        <p:nvSpPr>
          <p:cNvPr id="4" name="Shape 2"/>
          <p:cNvSpPr/>
          <p:nvPr/>
        </p:nvSpPr>
        <p:spPr>
          <a:xfrm>
            <a:off x="685800" y="1783080"/>
            <a:ext cx="5212080" cy="1325880"/>
          </a:xfrm>
          <a:prstGeom prst="roundRect">
            <a:avLst>
              <a:gd name="adj" fmla="val 8276"/>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5" name="Shape 3"/>
          <p:cNvSpPr/>
          <p:nvPr/>
        </p:nvSpPr>
        <p:spPr>
          <a:xfrm>
            <a:off x="1005840" y="2167128"/>
            <a:ext cx="548640" cy="548640"/>
          </a:xfrm>
          <a:prstGeom prst="ellipse">
            <a:avLst/>
          </a:prstGeom>
          <a:solidFill>
            <a:srgbClr val="E9EEFB"/>
          </a:solidFill>
          <a:ln/>
        </p:spPr>
      </p:sp>
      <p:sp>
        <p:nvSpPr>
          <p:cNvPr id="6" name="Text 4"/>
          <p:cNvSpPr/>
          <p:nvPr/>
        </p:nvSpPr>
        <p:spPr>
          <a:xfrm>
            <a:off x="1005840" y="2167128"/>
            <a:ext cx="548640" cy="548640"/>
          </a:xfrm>
          <a:prstGeom prst="rect">
            <a:avLst/>
          </a:prstGeom>
          <a:noFill/>
          <a:ln/>
        </p:spPr>
        <p:txBody>
          <a:bodyPr wrap="square" lIns="0" tIns="0" rIns="0" bIns="0" rtlCol="0" anchor="ctr"/>
          <a:lstStyle/>
          <a:p>
            <a:pPr algn="ctr" indent="0" marL="0">
              <a:buNone/>
            </a:pPr>
            <a:r>
              <a:rPr lang="en-US" sz="1700" b="1" dirty="0">
                <a:solidFill>
                  <a:srgbClr val="003399"/>
                </a:solidFill>
                <a:latin typeface="Calibri" pitchFamily="34" charset="0"/>
                <a:ea typeface="Calibri" pitchFamily="34" charset="-122"/>
                <a:cs typeface="Calibri" pitchFamily="34" charset="-120"/>
              </a:rPr>
              <a:t>1</a:t>
            </a:r>
            <a:endParaRPr lang="en-US" sz="1700" dirty="0"/>
          </a:p>
        </p:txBody>
      </p:sp>
      <p:sp>
        <p:nvSpPr>
          <p:cNvPr id="7" name="Text 5"/>
          <p:cNvSpPr/>
          <p:nvPr/>
        </p:nvSpPr>
        <p:spPr>
          <a:xfrm>
            <a:off x="1709928" y="2057400"/>
            <a:ext cx="3931920" cy="347472"/>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Okul rehberlik servisi</a:t>
            </a:r>
            <a:endParaRPr lang="en-US" sz="1700" dirty="0"/>
          </a:p>
        </p:txBody>
      </p:sp>
      <p:sp>
        <p:nvSpPr>
          <p:cNvPr id="8" name="Text 6"/>
          <p:cNvSpPr/>
          <p:nvPr/>
        </p:nvSpPr>
        <p:spPr>
          <a:xfrm>
            <a:off x="1709928" y="2441448"/>
            <a:ext cx="3977640" cy="548640"/>
          </a:xfrm>
          <a:prstGeom prst="rect">
            <a:avLst/>
          </a:prstGeom>
          <a:noFill/>
          <a:ln/>
        </p:spPr>
        <p:txBody>
          <a:bodyPr wrap="square" lIns="0" tIns="0" rIns="0" bIns="0" rtlCol="0" anchor="ctr"/>
          <a:lstStyle/>
          <a:p>
            <a:pPr indent="0" marL="0">
              <a:buNone/>
            </a:pPr>
            <a:r>
              <a:rPr lang="en-US" sz="1300" dirty="0">
                <a:solidFill>
                  <a:srgbClr val="444653"/>
                </a:solidFill>
                <a:latin typeface="Calibri" pitchFamily="34" charset="0"/>
                <a:ea typeface="Calibri" pitchFamily="34" charset="-122"/>
                <a:cs typeface="Calibri" pitchFamily="34" charset="-120"/>
              </a:rPr>
              <a:t>İlk başvuru noktanız. Randevu almanıza gerek yok; kapıyı çalabilirsiniz.</a:t>
            </a:r>
            <a:endParaRPr lang="en-US" sz="1300" dirty="0"/>
          </a:p>
        </p:txBody>
      </p:sp>
      <p:sp>
        <p:nvSpPr>
          <p:cNvPr id="9" name="Shape 7"/>
          <p:cNvSpPr/>
          <p:nvPr/>
        </p:nvSpPr>
        <p:spPr>
          <a:xfrm>
            <a:off x="6263640" y="1783080"/>
            <a:ext cx="5212080" cy="1325880"/>
          </a:xfrm>
          <a:prstGeom prst="roundRect">
            <a:avLst>
              <a:gd name="adj" fmla="val 8276"/>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10" name="Shape 8"/>
          <p:cNvSpPr/>
          <p:nvPr/>
        </p:nvSpPr>
        <p:spPr>
          <a:xfrm>
            <a:off x="6583680" y="2167128"/>
            <a:ext cx="548640" cy="548640"/>
          </a:xfrm>
          <a:prstGeom prst="ellipse">
            <a:avLst/>
          </a:prstGeom>
          <a:solidFill>
            <a:srgbClr val="E9EEFB"/>
          </a:solidFill>
          <a:ln/>
        </p:spPr>
      </p:sp>
      <p:sp>
        <p:nvSpPr>
          <p:cNvPr id="11" name="Text 9"/>
          <p:cNvSpPr/>
          <p:nvPr/>
        </p:nvSpPr>
        <p:spPr>
          <a:xfrm>
            <a:off x="6583680" y="2167128"/>
            <a:ext cx="548640" cy="548640"/>
          </a:xfrm>
          <a:prstGeom prst="rect">
            <a:avLst/>
          </a:prstGeom>
          <a:noFill/>
          <a:ln/>
        </p:spPr>
        <p:txBody>
          <a:bodyPr wrap="square" lIns="0" tIns="0" rIns="0" bIns="0" rtlCol="0" anchor="ctr"/>
          <a:lstStyle/>
          <a:p>
            <a:pPr algn="ctr" indent="0" marL="0">
              <a:buNone/>
            </a:pPr>
            <a:r>
              <a:rPr lang="en-US" sz="1700" b="1" dirty="0">
                <a:solidFill>
                  <a:srgbClr val="003399"/>
                </a:solidFill>
                <a:latin typeface="Calibri" pitchFamily="34" charset="0"/>
                <a:ea typeface="Calibri" pitchFamily="34" charset="-122"/>
                <a:cs typeface="Calibri" pitchFamily="34" charset="-120"/>
              </a:rPr>
              <a:t>2</a:t>
            </a:r>
            <a:endParaRPr lang="en-US" sz="1700" dirty="0"/>
          </a:p>
        </p:txBody>
      </p:sp>
      <p:sp>
        <p:nvSpPr>
          <p:cNvPr id="12" name="Text 10"/>
          <p:cNvSpPr/>
          <p:nvPr/>
        </p:nvSpPr>
        <p:spPr>
          <a:xfrm>
            <a:off x="7287768" y="2057400"/>
            <a:ext cx="3931920" cy="347472"/>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Sınıf öğretmeni</a:t>
            </a:r>
            <a:endParaRPr lang="en-US" sz="1700" dirty="0"/>
          </a:p>
        </p:txBody>
      </p:sp>
      <p:sp>
        <p:nvSpPr>
          <p:cNvPr id="13" name="Text 11"/>
          <p:cNvSpPr/>
          <p:nvPr/>
        </p:nvSpPr>
        <p:spPr>
          <a:xfrm>
            <a:off x="7287768" y="2441448"/>
            <a:ext cx="3977640" cy="548640"/>
          </a:xfrm>
          <a:prstGeom prst="rect">
            <a:avLst/>
          </a:prstGeom>
          <a:noFill/>
          <a:ln/>
        </p:spPr>
        <p:txBody>
          <a:bodyPr wrap="square" lIns="0" tIns="0" rIns="0" bIns="0" rtlCol="0" anchor="ctr"/>
          <a:lstStyle/>
          <a:p>
            <a:pPr indent="0" marL="0">
              <a:buNone/>
            </a:pPr>
            <a:r>
              <a:rPr lang="en-US" sz="1300" dirty="0">
                <a:solidFill>
                  <a:srgbClr val="444653"/>
                </a:solidFill>
                <a:latin typeface="Calibri" pitchFamily="34" charset="0"/>
                <a:ea typeface="Calibri" pitchFamily="34" charset="-122"/>
                <a:cs typeface="Calibri" pitchFamily="34" charset="-120"/>
              </a:rPr>
              <a:t>Sınıfın dijital kuralları ve çocuğunuzun sınıf içindeki durumu için.</a:t>
            </a:r>
            <a:endParaRPr lang="en-US" sz="1300" dirty="0"/>
          </a:p>
        </p:txBody>
      </p:sp>
      <p:sp>
        <p:nvSpPr>
          <p:cNvPr id="14" name="Shape 12"/>
          <p:cNvSpPr/>
          <p:nvPr/>
        </p:nvSpPr>
        <p:spPr>
          <a:xfrm>
            <a:off x="685800" y="3355848"/>
            <a:ext cx="5212080" cy="1325880"/>
          </a:xfrm>
          <a:prstGeom prst="roundRect">
            <a:avLst>
              <a:gd name="adj" fmla="val 8276"/>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15" name="Shape 13"/>
          <p:cNvSpPr/>
          <p:nvPr/>
        </p:nvSpPr>
        <p:spPr>
          <a:xfrm>
            <a:off x="1005840" y="3739896"/>
            <a:ext cx="548640" cy="548640"/>
          </a:xfrm>
          <a:prstGeom prst="ellipse">
            <a:avLst/>
          </a:prstGeom>
          <a:solidFill>
            <a:srgbClr val="E9EEFB"/>
          </a:solidFill>
          <a:ln/>
        </p:spPr>
      </p:sp>
      <p:sp>
        <p:nvSpPr>
          <p:cNvPr id="16" name="Text 14"/>
          <p:cNvSpPr/>
          <p:nvPr/>
        </p:nvSpPr>
        <p:spPr>
          <a:xfrm>
            <a:off x="1005840" y="3739896"/>
            <a:ext cx="548640" cy="548640"/>
          </a:xfrm>
          <a:prstGeom prst="rect">
            <a:avLst/>
          </a:prstGeom>
          <a:noFill/>
          <a:ln/>
        </p:spPr>
        <p:txBody>
          <a:bodyPr wrap="square" lIns="0" tIns="0" rIns="0" bIns="0" rtlCol="0" anchor="ctr"/>
          <a:lstStyle/>
          <a:p>
            <a:pPr algn="ctr" indent="0" marL="0">
              <a:buNone/>
            </a:pPr>
            <a:r>
              <a:rPr lang="en-US" sz="1700" b="1" dirty="0">
                <a:solidFill>
                  <a:srgbClr val="003399"/>
                </a:solidFill>
                <a:latin typeface="Calibri" pitchFamily="34" charset="0"/>
                <a:ea typeface="Calibri" pitchFamily="34" charset="-122"/>
                <a:cs typeface="Calibri" pitchFamily="34" charset="-120"/>
              </a:rPr>
              <a:t>3</a:t>
            </a:r>
            <a:endParaRPr lang="en-US" sz="1700" dirty="0"/>
          </a:p>
        </p:txBody>
      </p:sp>
      <p:sp>
        <p:nvSpPr>
          <p:cNvPr id="17" name="Text 15"/>
          <p:cNvSpPr/>
          <p:nvPr/>
        </p:nvSpPr>
        <p:spPr>
          <a:xfrm>
            <a:off x="1709928" y="3630168"/>
            <a:ext cx="3931920" cy="347472"/>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Okulun DVE sayfası</a:t>
            </a:r>
            <a:endParaRPr lang="en-US" sz="1700" dirty="0"/>
          </a:p>
        </p:txBody>
      </p:sp>
      <p:sp>
        <p:nvSpPr>
          <p:cNvPr id="18" name="Text 16"/>
          <p:cNvSpPr/>
          <p:nvPr/>
        </p:nvSpPr>
        <p:spPr>
          <a:xfrm>
            <a:off x="1709928" y="4014216"/>
            <a:ext cx="3977640" cy="548640"/>
          </a:xfrm>
          <a:prstGeom prst="rect">
            <a:avLst/>
          </a:prstGeom>
          <a:noFill/>
          <a:ln/>
        </p:spPr>
        <p:txBody>
          <a:bodyPr wrap="square" lIns="0" tIns="0" rIns="0" bIns="0" rtlCol="0" anchor="ctr"/>
          <a:lstStyle/>
          <a:p>
            <a:pPr indent="0" marL="0">
              <a:buNone/>
            </a:pPr>
            <a:r>
              <a:rPr lang="en-US" sz="1300" dirty="0">
                <a:solidFill>
                  <a:srgbClr val="444653"/>
                </a:solidFill>
                <a:latin typeface="Calibri" pitchFamily="34" charset="0"/>
                <a:ea typeface="Calibri" pitchFamily="34" charset="-122"/>
                <a:cs typeface="Calibri" pitchFamily="34" charset="-120"/>
              </a:rPr>
              <a:t>Etkinlikler, el kitapları ve veliye yönelik materyaller burada toplanıyor.</a:t>
            </a:r>
            <a:endParaRPr lang="en-US" sz="1300" dirty="0"/>
          </a:p>
        </p:txBody>
      </p:sp>
      <p:sp>
        <p:nvSpPr>
          <p:cNvPr id="19" name="Shape 17"/>
          <p:cNvSpPr/>
          <p:nvPr/>
        </p:nvSpPr>
        <p:spPr>
          <a:xfrm>
            <a:off x="6263640" y="3355848"/>
            <a:ext cx="5212080" cy="1325880"/>
          </a:xfrm>
          <a:prstGeom prst="roundRect">
            <a:avLst>
              <a:gd name="adj" fmla="val 8276"/>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20" name="Shape 18"/>
          <p:cNvSpPr/>
          <p:nvPr/>
        </p:nvSpPr>
        <p:spPr>
          <a:xfrm>
            <a:off x="6583680" y="3739896"/>
            <a:ext cx="548640" cy="548640"/>
          </a:xfrm>
          <a:prstGeom prst="ellipse">
            <a:avLst/>
          </a:prstGeom>
          <a:solidFill>
            <a:srgbClr val="E9EEFB"/>
          </a:solidFill>
          <a:ln/>
        </p:spPr>
      </p:sp>
      <p:sp>
        <p:nvSpPr>
          <p:cNvPr id="21" name="Text 19"/>
          <p:cNvSpPr/>
          <p:nvPr/>
        </p:nvSpPr>
        <p:spPr>
          <a:xfrm>
            <a:off x="6583680" y="3739896"/>
            <a:ext cx="548640" cy="548640"/>
          </a:xfrm>
          <a:prstGeom prst="rect">
            <a:avLst/>
          </a:prstGeom>
          <a:noFill/>
          <a:ln/>
        </p:spPr>
        <p:txBody>
          <a:bodyPr wrap="square" lIns="0" tIns="0" rIns="0" bIns="0" rtlCol="0" anchor="ctr"/>
          <a:lstStyle/>
          <a:p>
            <a:pPr algn="ctr" indent="0" marL="0">
              <a:buNone/>
            </a:pPr>
            <a:r>
              <a:rPr lang="en-US" sz="1700" b="1" dirty="0">
                <a:solidFill>
                  <a:srgbClr val="003399"/>
                </a:solidFill>
                <a:latin typeface="Calibri" pitchFamily="34" charset="0"/>
                <a:ea typeface="Calibri" pitchFamily="34" charset="-122"/>
                <a:cs typeface="Calibri" pitchFamily="34" charset="-120"/>
              </a:rPr>
              <a:t>4</a:t>
            </a:r>
            <a:endParaRPr lang="en-US" sz="1700" dirty="0"/>
          </a:p>
        </p:txBody>
      </p:sp>
      <p:sp>
        <p:nvSpPr>
          <p:cNvPr id="22" name="Text 20"/>
          <p:cNvSpPr/>
          <p:nvPr/>
        </p:nvSpPr>
        <p:spPr>
          <a:xfrm>
            <a:off x="7287768" y="3630168"/>
            <a:ext cx="3931920" cy="347472"/>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Güvenli internet hatları</a:t>
            </a:r>
            <a:endParaRPr lang="en-US" sz="1700" dirty="0"/>
          </a:p>
        </p:txBody>
      </p:sp>
      <p:sp>
        <p:nvSpPr>
          <p:cNvPr id="23" name="Text 21"/>
          <p:cNvSpPr/>
          <p:nvPr/>
        </p:nvSpPr>
        <p:spPr>
          <a:xfrm>
            <a:off x="7287768" y="4014216"/>
            <a:ext cx="3977640" cy="548640"/>
          </a:xfrm>
          <a:prstGeom prst="rect">
            <a:avLst/>
          </a:prstGeom>
          <a:noFill/>
          <a:ln/>
        </p:spPr>
        <p:txBody>
          <a:bodyPr wrap="square" lIns="0" tIns="0" rIns="0" bIns="0" rtlCol="0" anchor="ctr"/>
          <a:lstStyle/>
          <a:p>
            <a:pPr indent="0" marL="0">
              <a:buNone/>
            </a:pPr>
            <a:r>
              <a:rPr lang="en-US" sz="1300" dirty="0">
                <a:solidFill>
                  <a:srgbClr val="444653"/>
                </a:solidFill>
                <a:latin typeface="Calibri" pitchFamily="34" charset="0"/>
                <a:ea typeface="Calibri" pitchFamily="34" charset="-122"/>
                <a:cs typeface="Calibri" pitchFamily="34" charset="-120"/>
              </a:rPr>
              <a:t>İçerik şikâyeti ve teknik destek için resmî başvuru kanalları.</a:t>
            </a:r>
            <a:endParaRPr lang="en-US" sz="1300" dirty="0"/>
          </a:p>
        </p:txBody>
      </p:sp>
      <p:sp>
        <p:nvSpPr>
          <p:cNvPr id="24" name="Shape 22"/>
          <p:cNvSpPr/>
          <p:nvPr/>
        </p:nvSpPr>
        <p:spPr>
          <a:xfrm>
            <a:off x="685800" y="5029200"/>
            <a:ext cx="10789920" cy="914400"/>
          </a:xfrm>
          <a:prstGeom prst="roundRect">
            <a:avLst>
              <a:gd name="adj" fmla="val 12000"/>
            </a:avLst>
          </a:prstGeom>
          <a:solidFill>
            <a:srgbClr val="FFF3E6"/>
          </a:solidFill>
          <a:ln w="12700">
            <a:solidFill>
              <a:srgbClr val="F9D4AE"/>
            </a:solidFill>
            <a:prstDash val="solid"/>
          </a:ln>
          <a:effectLst>
            <a:outerShdw sx="100000" sy="100000" kx="0" ky="0" algn="bl" rotWithShape="0" blurRad="127000" dist="25400" dir="5400000">
              <a:srgbClr val="000000">
                <a:alpha val="7000"/>
              </a:srgbClr>
            </a:outerShdw>
          </a:effectLst>
        </p:spPr>
      </p:sp>
      <p:sp>
        <p:nvSpPr>
          <p:cNvPr id="25" name="Text 23"/>
          <p:cNvSpPr/>
          <p:nvPr/>
        </p:nvSpPr>
        <p:spPr>
          <a:xfrm>
            <a:off x="1051560" y="5285232"/>
            <a:ext cx="10058400" cy="411480"/>
          </a:xfrm>
          <a:prstGeom prst="rect">
            <a:avLst/>
          </a:prstGeom>
          <a:noFill/>
          <a:ln/>
        </p:spPr>
        <p:txBody>
          <a:bodyPr wrap="square" lIns="0" tIns="0" rIns="0" bIns="0" rtlCol="0" anchor="ctr"/>
          <a:lstStyle/>
          <a:p>
            <a:pPr indent="0" marL="0">
              <a:buNone/>
            </a:pPr>
            <a:r>
              <a:rPr lang="en-US" sz="1450" b="1" dirty="0">
                <a:solidFill>
                  <a:srgbClr val="7A3E06"/>
                </a:solidFill>
                <a:latin typeface="Calibri" pitchFamily="34" charset="0"/>
                <a:ea typeface="Calibri" pitchFamily="34" charset="-122"/>
                <a:cs typeface="Calibri" pitchFamily="34" charset="-120"/>
              </a:rPr>
              <a:t>Bu sunumu ve veliye yönelik materyalleri okulun web sayfasından indirebilirsiniz.</a:t>
            </a:r>
            <a:endParaRPr lang="en-US" sz="14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02068"/>
        </a:solidFill>
      </p:bgPr>
    </p:bg>
    <p:spTree>
      <p:nvGrpSpPr>
        <p:cNvPr id="1" name=""/>
        <p:cNvGrpSpPr/>
        <p:nvPr/>
      </p:nvGrpSpPr>
      <p:grpSpPr>
        <a:xfrm>
          <a:off x="0" y="0"/>
          <a:ext cx="0" cy="0"/>
          <a:chOff x="0" y="0"/>
          <a:chExt cx="0" cy="0"/>
        </a:xfrm>
      </p:grpSpPr>
      <p:sp>
        <p:nvSpPr>
          <p:cNvPr id="2" name="Shape 0"/>
          <p:cNvSpPr/>
          <p:nvPr/>
        </p:nvSpPr>
        <p:spPr>
          <a:xfrm>
            <a:off x="-1737360" y="4206240"/>
            <a:ext cx="4572000" cy="4572000"/>
          </a:xfrm>
          <a:prstGeom prst="ellipse">
            <a:avLst/>
          </a:prstGeom>
          <a:solidFill>
            <a:srgbClr val="003399"/>
          </a:solidFill>
          <a:ln/>
        </p:spPr>
      </p:sp>
      <p:sp>
        <p:nvSpPr>
          <p:cNvPr id="3" name="Shape 1"/>
          <p:cNvSpPr/>
          <p:nvPr/>
        </p:nvSpPr>
        <p:spPr>
          <a:xfrm>
            <a:off x="10424160" y="-1097280"/>
            <a:ext cx="3108960" cy="3108960"/>
          </a:xfrm>
          <a:prstGeom prst="ellipse">
            <a:avLst/>
          </a:prstGeom>
          <a:solidFill>
            <a:srgbClr val="F57C00"/>
          </a:solidFill>
          <a:ln/>
        </p:spPr>
      </p:sp>
      <p:sp>
        <p:nvSpPr>
          <p:cNvPr id="4" name="Text 2"/>
          <p:cNvSpPr/>
          <p:nvPr/>
        </p:nvSpPr>
        <p:spPr>
          <a:xfrm>
            <a:off x="1280160" y="1874520"/>
            <a:ext cx="8229600" cy="320040"/>
          </a:xfrm>
          <a:prstGeom prst="rect">
            <a:avLst/>
          </a:prstGeom>
          <a:noFill/>
          <a:ln/>
        </p:spPr>
        <p:txBody>
          <a:bodyPr wrap="square" lIns="0" tIns="0" rIns="0" bIns="0" rtlCol="0" anchor="ctr"/>
          <a:lstStyle/>
          <a:p>
            <a:pPr indent="0" marL="0">
              <a:buNone/>
            </a:pPr>
            <a:r>
              <a:rPr lang="en-US" sz="1300" b="1" spc="200" kern="0" dirty="0">
                <a:solidFill>
                  <a:srgbClr val="F57C00"/>
                </a:solidFill>
                <a:latin typeface="Calibri" pitchFamily="34" charset="0"/>
                <a:ea typeface="Calibri" pitchFamily="34" charset="-122"/>
                <a:cs typeface="Calibri" pitchFamily="34" charset="-120"/>
              </a:rPr>
              <a:t>AKLIMIZDA KALSIN</a:t>
            </a:r>
            <a:endParaRPr lang="en-US" sz="1300" dirty="0"/>
          </a:p>
        </p:txBody>
      </p:sp>
      <p:sp>
        <p:nvSpPr>
          <p:cNvPr id="5" name="Text 3"/>
          <p:cNvSpPr/>
          <p:nvPr/>
        </p:nvSpPr>
        <p:spPr>
          <a:xfrm>
            <a:off x="1280160" y="2331720"/>
            <a:ext cx="9601200" cy="1554480"/>
          </a:xfrm>
          <a:prstGeom prst="rect">
            <a:avLst/>
          </a:prstGeom>
          <a:noFill/>
          <a:ln/>
        </p:spPr>
        <p:txBody>
          <a:bodyPr wrap="square" lIns="0" tIns="0" rIns="0" bIns="0" rtlCol="0" anchor="ctr"/>
          <a:lstStyle/>
          <a:p>
            <a:pPr indent="0" marL="0">
              <a:lnSpc>
                <a:spcPts val="4600"/>
              </a:lnSpc>
              <a:buNone/>
            </a:pPr>
            <a:r>
              <a:rPr lang="en-US" sz="3300" b="1" dirty="0">
                <a:solidFill>
                  <a:srgbClr val="FFFFFF"/>
                </a:solidFill>
                <a:latin typeface="Cambria" pitchFamily="34" charset="0"/>
                <a:ea typeface="Cambria" pitchFamily="34" charset="-122"/>
                <a:cs typeface="Cambria" pitchFamily="34" charset="-120"/>
              </a:rPr>
              <a:t>Çocuğumuzu internetten koruyamayız.</a:t>
            </a:r>
            <a:endParaRPr lang="en-US" sz="3300" dirty="0"/>
          </a:p>
          <a:p>
            <a:pPr indent="0" marL="0">
              <a:lnSpc>
                <a:spcPts val="4600"/>
              </a:lnSpc>
              <a:buNone/>
            </a:pPr>
            <a:r>
              <a:rPr lang="en-US" sz="3300" b="1" dirty="0">
                <a:solidFill>
                  <a:srgbClr val="FFFFFF"/>
                </a:solidFill>
                <a:latin typeface="Cambria" pitchFamily="34" charset="0"/>
                <a:ea typeface="Cambria" pitchFamily="34" charset="-122"/>
                <a:cs typeface="Cambria" pitchFamily="34" charset="-120"/>
              </a:rPr>
              <a:t>İnternette kendini koruyabilen bir çocuk yetiştirebiliriz.</a:t>
            </a:r>
            <a:endParaRPr lang="en-US" sz="3300" dirty="0"/>
          </a:p>
        </p:txBody>
      </p:sp>
      <p:sp>
        <p:nvSpPr>
          <p:cNvPr id="6" name="Text 4"/>
          <p:cNvSpPr/>
          <p:nvPr/>
        </p:nvSpPr>
        <p:spPr>
          <a:xfrm>
            <a:off x="1280160" y="3977640"/>
            <a:ext cx="9144000" cy="457200"/>
          </a:xfrm>
          <a:prstGeom prst="rect">
            <a:avLst/>
          </a:prstGeom>
          <a:noFill/>
          <a:ln/>
        </p:spPr>
        <p:txBody>
          <a:bodyPr wrap="square" lIns="0" tIns="0" rIns="0" bIns="0" rtlCol="0" anchor="ctr"/>
          <a:lstStyle/>
          <a:p>
            <a:pPr indent="0" marL="0">
              <a:buNone/>
            </a:pPr>
            <a:r>
              <a:rPr lang="en-US" sz="2000" i="1" dirty="0">
                <a:solidFill>
                  <a:srgbClr val="DCE1FF"/>
                </a:solidFill>
                <a:latin typeface="Cambria" pitchFamily="34" charset="0"/>
                <a:ea typeface="Cambria" pitchFamily="34" charset="-122"/>
                <a:cs typeface="Cambria" pitchFamily="34" charset="-120"/>
              </a:rPr>
              <a:t>Bunun için okulun ve evin aynı şeyi söylemesi yetiyor.</a:t>
            </a:r>
            <a:endParaRPr lang="en-US" sz="2000" dirty="0"/>
          </a:p>
        </p:txBody>
      </p:sp>
      <p:sp>
        <p:nvSpPr>
          <p:cNvPr id="7" name="Shape 5"/>
          <p:cNvSpPr/>
          <p:nvPr/>
        </p:nvSpPr>
        <p:spPr>
          <a:xfrm>
            <a:off x="1280160" y="4892040"/>
            <a:ext cx="3200400" cy="685800"/>
          </a:xfrm>
          <a:prstGeom prst="roundRect">
            <a:avLst>
              <a:gd name="adj" fmla="val 13333"/>
            </a:avLst>
          </a:prstGeom>
          <a:solidFill>
            <a:srgbClr val="F57C00"/>
          </a:solidFill>
          <a:ln/>
        </p:spPr>
      </p:sp>
      <p:sp>
        <p:nvSpPr>
          <p:cNvPr id="8" name="Text 6"/>
          <p:cNvSpPr/>
          <p:nvPr/>
        </p:nvSpPr>
        <p:spPr>
          <a:xfrm>
            <a:off x="1280160" y="4892040"/>
            <a:ext cx="3200400" cy="685800"/>
          </a:xfrm>
          <a:prstGeom prst="rect">
            <a:avLst/>
          </a:prstGeom>
          <a:noFill/>
          <a:ln/>
        </p:spPr>
        <p:txBody>
          <a:bodyPr wrap="square" lIns="0" tIns="0" rIns="0" bIns="0"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Sorularınız</a:t>
            </a:r>
            <a:endParaRPr 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384048"/>
            <a:ext cx="10789920" cy="274320"/>
          </a:xfrm>
          <a:prstGeom prst="rect">
            <a:avLst/>
          </a:prstGeom>
          <a:noFill/>
          <a:ln/>
        </p:spPr>
        <p:txBody>
          <a:bodyPr wrap="square" lIns="0" tIns="0" rIns="0" bIns="0" rtlCol="0" anchor="ctr"/>
          <a:lstStyle/>
          <a:p>
            <a:pPr indent="0" marL="0">
              <a:buNone/>
            </a:pPr>
            <a:r>
              <a:rPr lang="en-US" sz="1200" b="1" spc="140" kern="0" dirty="0">
                <a:solidFill>
                  <a:srgbClr val="F57C00"/>
                </a:solidFill>
                <a:latin typeface="Calibri" pitchFamily="34" charset="0"/>
                <a:ea typeface="Calibri" pitchFamily="34" charset="-122"/>
                <a:cs typeface="Calibri" pitchFamily="34" charset="-120"/>
              </a:rPr>
              <a:t>YOL HARİTASI</a:t>
            </a:r>
            <a:endParaRPr lang="en-US" sz="1200" dirty="0"/>
          </a:p>
        </p:txBody>
      </p:sp>
      <p:sp>
        <p:nvSpPr>
          <p:cNvPr id="3" name="Text 1"/>
          <p:cNvSpPr/>
          <p:nvPr/>
        </p:nvSpPr>
        <p:spPr>
          <a:xfrm>
            <a:off x="685800" y="658368"/>
            <a:ext cx="10789920" cy="731520"/>
          </a:xfrm>
          <a:prstGeom prst="rect">
            <a:avLst/>
          </a:prstGeom>
          <a:noFill/>
          <a:ln/>
        </p:spPr>
        <p:txBody>
          <a:bodyPr wrap="square" lIns="0" tIns="0" rIns="0" bIns="0" rtlCol="0" anchor="ctr"/>
          <a:lstStyle/>
          <a:p>
            <a:pPr indent="0" marL="0">
              <a:buNone/>
            </a:pPr>
            <a:r>
              <a:rPr lang="en-US" sz="3400" b="1" dirty="0">
                <a:solidFill>
                  <a:srgbClr val="002068"/>
                </a:solidFill>
                <a:latin typeface="Cambria" pitchFamily="34" charset="0"/>
                <a:ea typeface="Cambria" pitchFamily="34" charset="-122"/>
                <a:cs typeface="Cambria" pitchFamily="34" charset="-120"/>
              </a:rPr>
              <a:t>Bu 20 dakikada üç soruya yanıt arayacağız</a:t>
            </a:r>
            <a:endParaRPr lang="en-US" sz="3400" dirty="0"/>
          </a:p>
        </p:txBody>
      </p:sp>
      <p:sp>
        <p:nvSpPr>
          <p:cNvPr id="4" name="Shape 2"/>
          <p:cNvSpPr/>
          <p:nvPr/>
        </p:nvSpPr>
        <p:spPr>
          <a:xfrm>
            <a:off x="685800" y="1691640"/>
            <a:ext cx="10789920" cy="1261872"/>
          </a:xfrm>
          <a:prstGeom prst="roundRect">
            <a:avLst>
              <a:gd name="adj" fmla="val 8696"/>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5" name="Shape 3"/>
          <p:cNvSpPr/>
          <p:nvPr/>
        </p:nvSpPr>
        <p:spPr>
          <a:xfrm>
            <a:off x="960120" y="2112264"/>
            <a:ext cx="420624" cy="420624"/>
          </a:xfrm>
          <a:prstGeom prst="ellipse">
            <a:avLst/>
          </a:prstGeom>
          <a:solidFill>
            <a:srgbClr val="003399"/>
          </a:solidFill>
          <a:ln/>
        </p:spPr>
      </p:sp>
      <p:sp>
        <p:nvSpPr>
          <p:cNvPr id="6" name="Text 4"/>
          <p:cNvSpPr/>
          <p:nvPr/>
        </p:nvSpPr>
        <p:spPr>
          <a:xfrm>
            <a:off x="960120" y="2112264"/>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1572768" y="1892808"/>
            <a:ext cx="7680960" cy="347472"/>
          </a:xfrm>
          <a:prstGeom prst="rect">
            <a:avLst/>
          </a:prstGeom>
          <a:noFill/>
          <a:ln/>
        </p:spPr>
        <p:txBody>
          <a:bodyPr wrap="square" lIns="0" tIns="0" rIns="0" bIns="0" rtlCol="0" anchor="ctr"/>
          <a:lstStyle/>
          <a:p>
            <a:pPr indent="0" marL="0">
              <a:buNone/>
            </a:pPr>
            <a:r>
              <a:rPr lang="en-US" sz="2100" b="1" dirty="0">
                <a:solidFill>
                  <a:srgbClr val="002068"/>
                </a:solidFill>
                <a:latin typeface="Cambria" pitchFamily="34" charset="0"/>
                <a:ea typeface="Cambria" pitchFamily="34" charset="-122"/>
                <a:cs typeface="Cambria" pitchFamily="34" charset="-120"/>
              </a:rPr>
              <a:t>Neyle karşı karşıyayız?</a:t>
            </a:r>
            <a:endParaRPr lang="en-US" sz="2100" dirty="0"/>
          </a:p>
        </p:txBody>
      </p:sp>
      <p:sp>
        <p:nvSpPr>
          <p:cNvPr id="8" name="Text 6"/>
          <p:cNvSpPr/>
          <p:nvPr/>
        </p:nvSpPr>
        <p:spPr>
          <a:xfrm>
            <a:off x="1572768" y="2295144"/>
            <a:ext cx="8138160" cy="502920"/>
          </a:xfrm>
          <a:prstGeom prst="rect">
            <a:avLst/>
          </a:prstGeom>
          <a:noFill/>
          <a:ln/>
        </p:spPr>
        <p:txBody>
          <a:bodyPr wrap="square" lIns="0" tIns="0" rIns="0" bIns="0" rtlCol="0" anchor="ctr"/>
          <a:lstStyle/>
          <a:p>
            <a:pPr indent="0" marL="0">
              <a:buNone/>
            </a:pPr>
            <a:r>
              <a:rPr lang="en-US" sz="1400" dirty="0">
                <a:solidFill>
                  <a:srgbClr val="444653"/>
                </a:solidFill>
                <a:latin typeface="Calibri" pitchFamily="34" charset="0"/>
                <a:ea typeface="Calibri" pitchFamily="34" charset="-122"/>
                <a:cs typeface="Calibri" pitchFamily="34" charset="-120"/>
              </a:rPr>
              <a:t>Çocuklar internete ne kadar erken giriyor ve yasak koymak neden tek başına yetmiyor?</a:t>
            </a:r>
            <a:endParaRPr lang="en-US" sz="1400" dirty="0"/>
          </a:p>
        </p:txBody>
      </p:sp>
      <p:sp>
        <p:nvSpPr>
          <p:cNvPr id="9" name="Text 7"/>
          <p:cNvSpPr/>
          <p:nvPr/>
        </p:nvSpPr>
        <p:spPr>
          <a:xfrm>
            <a:off x="9875520" y="2148840"/>
            <a:ext cx="1371600" cy="365760"/>
          </a:xfrm>
          <a:prstGeom prst="rect">
            <a:avLst/>
          </a:prstGeom>
          <a:noFill/>
          <a:ln/>
        </p:spPr>
        <p:txBody>
          <a:bodyPr wrap="square" lIns="0" tIns="0" rIns="0" bIns="0" rtlCol="0" anchor="ctr"/>
          <a:lstStyle/>
          <a:p>
            <a:pPr algn="r" indent="0" marL="0">
              <a:buNone/>
            </a:pPr>
            <a:r>
              <a:rPr lang="en-US" sz="1500" b="1" dirty="0">
                <a:solidFill>
                  <a:srgbClr val="003399"/>
                </a:solidFill>
                <a:latin typeface="Calibri" pitchFamily="34" charset="0"/>
                <a:ea typeface="Calibri" pitchFamily="34" charset="-122"/>
                <a:cs typeface="Calibri" pitchFamily="34" charset="-120"/>
              </a:rPr>
              <a:t>5 dk</a:t>
            </a:r>
            <a:endParaRPr lang="en-US" sz="1500" dirty="0"/>
          </a:p>
        </p:txBody>
      </p:sp>
      <p:sp>
        <p:nvSpPr>
          <p:cNvPr id="10" name="Shape 8"/>
          <p:cNvSpPr/>
          <p:nvPr/>
        </p:nvSpPr>
        <p:spPr>
          <a:xfrm>
            <a:off x="685800" y="3172968"/>
            <a:ext cx="10789920" cy="1261872"/>
          </a:xfrm>
          <a:prstGeom prst="roundRect">
            <a:avLst>
              <a:gd name="adj" fmla="val 8696"/>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11" name="Shape 9"/>
          <p:cNvSpPr/>
          <p:nvPr/>
        </p:nvSpPr>
        <p:spPr>
          <a:xfrm>
            <a:off x="960120" y="3593592"/>
            <a:ext cx="420624" cy="420624"/>
          </a:xfrm>
          <a:prstGeom prst="ellipse">
            <a:avLst/>
          </a:prstGeom>
          <a:solidFill>
            <a:srgbClr val="73C026"/>
          </a:solidFill>
          <a:ln/>
        </p:spPr>
      </p:sp>
      <p:sp>
        <p:nvSpPr>
          <p:cNvPr id="12" name="Text 10"/>
          <p:cNvSpPr/>
          <p:nvPr/>
        </p:nvSpPr>
        <p:spPr>
          <a:xfrm>
            <a:off x="960120" y="3593592"/>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3" name="Text 11"/>
          <p:cNvSpPr/>
          <p:nvPr/>
        </p:nvSpPr>
        <p:spPr>
          <a:xfrm>
            <a:off x="1572768" y="3374136"/>
            <a:ext cx="7680960" cy="347472"/>
          </a:xfrm>
          <a:prstGeom prst="rect">
            <a:avLst/>
          </a:prstGeom>
          <a:noFill/>
          <a:ln/>
        </p:spPr>
        <p:txBody>
          <a:bodyPr wrap="square" lIns="0" tIns="0" rIns="0" bIns="0" rtlCol="0" anchor="ctr"/>
          <a:lstStyle/>
          <a:p>
            <a:pPr indent="0" marL="0">
              <a:buNone/>
            </a:pPr>
            <a:r>
              <a:rPr lang="en-US" sz="2100" b="1" dirty="0">
                <a:solidFill>
                  <a:srgbClr val="002068"/>
                </a:solidFill>
                <a:latin typeface="Cambria" pitchFamily="34" charset="0"/>
                <a:ea typeface="Cambria" pitchFamily="34" charset="-122"/>
                <a:cs typeface="Cambria" pitchFamily="34" charset="-120"/>
              </a:rPr>
              <a:t>Okul ne yapıyor?</a:t>
            </a:r>
            <a:endParaRPr lang="en-US" sz="2100" dirty="0"/>
          </a:p>
        </p:txBody>
      </p:sp>
      <p:sp>
        <p:nvSpPr>
          <p:cNvPr id="14" name="Text 12"/>
          <p:cNvSpPr/>
          <p:nvPr/>
        </p:nvSpPr>
        <p:spPr>
          <a:xfrm>
            <a:off x="1572768" y="3776472"/>
            <a:ext cx="8138160" cy="502920"/>
          </a:xfrm>
          <a:prstGeom prst="rect">
            <a:avLst/>
          </a:prstGeom>
          <a:noFill/>
          <a:ln/>
        </p:spPr>
        <p:txBody>
          <a:bodyPr wrap="square" lIns="0" tIns="0" rIns="0" bIns="0" rtlCol="0" anchor="ctr"/>
          <a:lstStyle/>
          <a:p>
            <a:pPr indent="0" marL="0">
              <a:buNone/>
            </a:pPr>
            <a:r>
              <a:rPr lang="en-US" sz="1400" dirty="0">
                <a:solidFill>
                  <a:srgbClr val="444653"/>
                </a:solidFill>
                <a:latin typeface="Calibri" pitchFamily="34" charset="0"/>
                <a:ea typeface="Calibri" pitchFamily="34" charset="-122"/>
                <a:cs typeface="Calibri" pitchFamily="34" charset="-120"/>
              </a:rPr>
              <a:t>Dijital vatandaşlık okulda hangi derslerin içinde, hangi sırayla işleniyor?</a:t>
            </a:r>
            <a:endParaRPr lang="en-US" sz="1400" dirty="0"/>
          </a:p>
        </p:txBody>
      </p:sp>
      <p:sp>
        <p:nvSpPr>
          <p:cNvPr id="15" name="Text 13"/>
          <p:cNvSpPr/>
          <p:nvPr/>
        </p:nvSpPr>
        <p:spPr>
          <a:xfrm>
            <a:off x="9875520" y="3630168"/>
            <a:ext cx="1371600" cy="365760"/>
          </a:xfrm>
          <a:prstGeom prst="rect">
            <a:avLst/>
          </a:prstGeom>
          <a:noFill/>
          <a:ln/>
        </p:spPr>
        <p:txBody>
          <a:bodyPr wrap="square" lIns="0" tIns="0" rIns="0" bIns="0" rtlCol="0" anchor="ctr"/>
          <a:lstStyle/>
          <a:p>
            <a:pPr algn="r" indent="0" marL="0">
              <a:buNone/>
            </a:pPr>
            <a:r>
              <a:rPr lang="en-US" sz="1500" b="1" dirty="0">
                <a:solidFill>
                  <a:srgbClr val="73C026"/>
                </a:solidFill>
                <a:latin typeface="Calibri" pitchFamily="34" charset="0"/>
                <a:ea typeface="Calibri" pitchFamily="34" charset="-122"/>
                <a:cs typeface="Calibri" pitchFamily="34" charset="-120"/>
              </a:rPr>
              <a:t>5 dk</a:t>
            </a:r>
            <a:endParaRPr lang="en-US" sz="1500" dirty="0"/>
          </a:p>
        </p:txBody>
      </p:sp>
      <p:sp>
        <p:nvSpPr>
          <p:cNvPr id="16" name="Shape 14"/>
          <p:cNvSpPr/>
          <p:nvPr/>
        </p:nvSpPr>
        <p:spPr>
          <a:xfrm>
            <a:off x="685800" y="4654296"/>
            <a:ext cx="10789920" cy="1261872"/>
          </a:xfrm>
          <a:prstGeom prst="roundRect">
            <a:avLst>
              <a:gd name="adj" fmla="val 8696"/>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17" name="Shape 15"/>
          <p:cNvSpPr/>
          <p:nvPr/>
        </p:nvSpPr>
        <p:spPr>
          <a:xfrm>
            <a:off x="960120" y="5074920"/>
            <a:ext cx="420624" cy="420624"/>
          </a:xfrm>
          <a:prstGeom prst="ellipse">
            <a:avLst/>
          </a:prstGeom>
          <a:solidFill>
            <a:srgbClr val="F57C00"/>
          </a:solidFill>
          <a:ln/>
        </p:spPr>
      </p:sp>
      <p:sp>
        <p:nvSpPr>
          <p:cNvPr id="18" name="Text 16"/>
          <p:cNvSpPr/>
          <p:nvPr/>
        </p:nvSpPr>
        <p:spPr>
          <a:xfrm>
            <a:off x="960120" y="507492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9" name="Text 17"/>
          <p:cNvSpPr/>
          <p:nvPr/>
        </p:nvSpPr>
        <p:spPr>
          <a:xfrm>
            <a:off x="1572768" y="4855464"/>
            <a:ext cx="7680960" cy="347472"/>
          </a:xfrm>
          <a:prstGeom prst="rect">
            <a:avLst/>
          </a:prstGeom>
          <a:noFill/>
          <a:ln/>
        </p:spPr>
        <p:txBody>
          <a:bodyPr wrap="square" lIns="0" tIns="0" rIns="0" bIns="0" rtlCol="0" anchor="ctr"/>
          <a:lstStyle/>
          <a:p>
            <a:pPr indent="0" marL="0">
              <a:buNone/>
            </a:pPr>
            <a:r>
              <a:rPr lang="en-US" sz="2100" b="1" dirty="0">
                <a:solidFill>
                  <a:srgbClr val="002068"/>
                </a:solidFill>
                <a:latin typeface="Cambria" pitchFamily="34" charset="0"/>
                <a:ea typeface="Cambria" pitchFamily="34" charset="-122"/>
                <a:cs typeface="Cambria" pitchFamily="34" charset="-120"/>
              </a:rPr>
              <a:t>Evde ne yapabiliriz?</a:t>
            </a:r>
            <a:endParaRPr lang="en-US" sz="2100" dirty="0"/>
          </a:p>
        </p:txBody>
      </p:sp>
      <p:sp>
        <p:nvSpPr>
          <p:cNvPr id="20" name="Text 18"/>
          <p:cNvSpPr/>
          <p:nvPr/>
        </p:nvSpPr>
        <p:spPr>
          <a:xfrm>
            <a:off x="1572768" y="5257800"/>
            <a:ext cx="8138160" cy="502920"/>
          </a:xfrm>
          <a:prstGeom prst="rect">
            <a:avLst/>
          </a:prstGeom>
          <a:noFill/>
          <a:ln/>
        </p:spPr>
        <p:txBody>
          <a:bodyPr wrap="square" lIns="0" tIns="0" rIns="0" bIns="0" rtlCol="0" anchor="ctr"/>
          <a:lstStyle/>
          <a:p>
            <a:pPr indent="0" marL="0">
              <a:buNone/>
            </a:pPr>
            <a:r>
              <a:rPr lang="en-US" sz="1400" dirty="0">
                <a:solidFill>
                  <a:srgbClr val="444653"/>
                </a:solidFill>
                <a:latin typeface="Calibri" pitchFamily="34" charset="0"/>
                <a:ea typeface="Calibri" pitchFamily="34" charset="-122"/>
                <a:cs typeface="Calibri" pitchFamily="34" charset="-120"/>
              </a:rPr>
              <a:t>Bugünden itibaren uygulanabilir alışkanlıklar, konuşma cümleleri ve bir sorun çıktığında izlenecek yol.</a:t>
            </a:r>
            <a:endParaRPr lang="en-US" sz="1400" dirty="0"/>
          </a:p>
        </p:txBody>
      </p:sp>
      <p:sp>
        <p:nvSpPr>
          <p:cNvPr id="21" name="Text 19"/>
          <p:cNvSpPr/>
          <p:nvPr/>
        </p:nvSpPr>
        <p:spPr>
          <a:xfrm>
            <a:off x="9875520" y="5111496"/>
            <a:ext cx="1371600" cy="365760"/>
          </a:xfrm>
          <a:prstGeom prst="rect">
            <a:avLst/>
          </a:prstGeom>
          <a:noFill/>
          <a:ln/>
        </p:spPr>
        <p:txBody>
          <a:bodyPr wrap="square" lIns="0" tIns="0" rIns="0" bIns="0" rtlCol="0" anchor="ctr"/>
          <a:lstStyle/>
          <a:p>
            <a:pPr algn="r" indent="0" marL="0">
              <a:buNone/>
            </a:pPr>
            <a:r>
              <a:rPr lang="en-US" sz="1500" b="1" dirty="0">
                <a:solidFill>
                  <a:srgbClr val="F57C00"/>
                </a:solidFill>
                <a:latin typeface="Calibri" pitchFamily="34" charset="0"/>
                <a:ea typeface="Calibri" pitchFamily="34" charset="-122"/>
                <a:cs typeface="Calibri" pitchFamily="34" charset="-120"/>
              </a:rPr>
              <a:t>10 dk</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384048"/>
            <a:ext cx="10789920" cy="274320"/>
          </a:xfrm>
          <a:prstGeom prst="rect">
            <a:avLst/>
          </a:prstGeom>
          <a:noFill/>
          <a:ln/>
        </p:spPr>
        <p:txBody>
          <a:bodyPr wrap="square" lIns="0" tIns="0" rIns="0" bIns="0" rtlCol="0" anchor="ctr"/>
          <a:lstStyle/>
          <a:p>
            <a:pPr indent="0" marL="0">
              <a:buNone/>
            </a:pPr>
            <a:r>
              <a:rPr lang="en-US" sz="1200" b="1" spc="140" kern="0" dirty="0">
                <a:solidFill>
                  <a:srgbClr val="F57C00"/>
                </a:solidFill>
                <a:latin typeface="Calibri" pitchFamily="34" charset="0"/>
                <a:ea typeface="Calibri" pitchFamily="34" charset="-122"/>
                <a:cs typeface="Calibri" pitchFamily="34" charset="-120"/>
              </a:rPr>
              <a:t>DURUM</a:t>
            </a:r>
            <a:endParaRPr lang="en-US" sz="1200" dirty="0"/>
          </a:p>
        </p:txBody>
      </p:sp>
      <p:sp>
        <p:nvSpPr>
          <p:cNvPr id="3" name="Text 1"/>
          <p:cNvSpPr/>
          <p:nvPr/>
        </p:nvSpPr>
        <p:spPr>
          <a:xfrm>
            <a:off x="685800" y="658368"/>
            <a:ext cx="10789920" cy="731520"/>
          </a:xfrm>
          <a:prstGeom prst="rect">
            <a:avLst/>
          </a:prstGeom>
          <a:noFill/>
          <a:ln/>
        </p:spPr>
        <p:txBody>
          <a:bodyPr wrap="square" lIns="0" tIns="0" rIns="0" bIns="0" rtlCol="0" anchor="ctr"/>
          <a:lstStyle/>
          <a:p>
            <a:pPr indent="0" marL="0">
              <a:buNone/>
            </a:pPr>
            <a:r>
              <a:rPr lang="en-US" sz="3400" b="1" dirty="0">
                <a:solidFill>
                  <a:srgbClr val="002068"/>
                </a:solidFill>
                <a:latin typeface="Cambria" pitchFamily="34" charset="0"/>
                <a:ea typeface="Cambria" pitchFamily="34" charset="-122"/>
                <a:cs typeface="Cambria" pitchFamily="34" charset="-120"/>
              </a:rPr>
              <a:t>Çocuklar internete tahmin ettiğimizden erken giriyor</a:t>
            </a:r>
            <a:endParaRPr lang="en-US" sz="3400" dirty="0"/>
          </a:p>
        </p:txBody>
      </p:sp>
      <p:sp>
        <p:nvSpPr>
          <p:cNvPr id="4" name="Shape 2"/>
          <p:cNvSpPr/>
          <p:nvPr/>
        </p:nvSpPr>
        <p:spPr>
          <a:xfrm>
            <a:off x="685800" y="1783080"/>
            <a:ext cx="5212080" cy="1965960"/>
          </a:xfrm>
          <a:prstGeom prst="roundRect">
            <a:avLst>
              <a:gd name="adj" fmla="val 5581"/>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5" name="Text 3"/>
          <p:cNvSpPr/>
          <p:nvPr/>
        </p:nvSpPr>
        <p:spPr>
          <a:xfrm>
            <a:off x="1051560" y="1993392"/>
            <a:ext cx="4480560" cy="868680"/>
          </a:xfrm>
          <a:prstGeom prst="rect">
            <a:avLst/>
          </a:prstGeom>
          <a:noFill/>
          <a:ln/>
        </p:spPr>
        <p:txBody>
          <a:bodyPr wrap="square" lIns="0" tIns="0" rIns="0" bIns="0" rtlCol="0" anchor="ctr"/>
          <a:lstStyle/>
          <a:p>
            <a:pPr indent="0" marL="0">
              <a:lnSpc>
                <a:spcPts val="3200"/>
              </a:lnSpc>
              <a:buNone/>
            </a:pPr>
            <a:r>
              <a:rPr lang="en-US" sz="3000" b="1" dirty="0">
                <a:solidFill>
                  <a:srgbClr val="003399"/>
                </a:solidFill>
                <a:latin typeface="Cambria" pitchFamily="34" charset="0"/>
                <a:ea typeface="Cambria" pitchFamily="34" charset="-122"/>
                <a:cs typeface="Cambria" pitchFamily="34" charset="-120"/>
              </a:rPr>
              <a:t>Her yarım</a:t>
            </a:r>
            <a:endParaRPr lang="en-US" sz="3000" dirty="0"/>
          </a:p>
          <a:p>
            <a:pPr indent="0" marL="0">
              <a:lnSpc>
                <a:spcPts val="3200"/>
              </a:lnSpc>
              <a:buNone/>
            </a:pPr>
            <a:r>
              <a:rPr lang="en-US" sz="3000" b="1" dirty="0">
                <a:solidFill>
                  <a:srgbClr val="003399"/>
                </a:solidFill>
                <a:latin typeface="Cambria" pitchFamily="34" charset="0"/>
                <a:ea typeface="Cambria" pitchFamily="34" charset="-122"/>
                <a:cs typeface="Cambria" pitchFamily="34" charset="-120"/>
              </a:rPr>
              <a:t>saniyede</a:t>
            </a:r>
            <a:endParaRPr lang="en-US" sz="3000" dirty="0"/>
          </a:p>
        </p:txBody>
      </p:sp>
      <p:sp>
        <p:nvSpPr>
          <p:cNvPr id="6" name="Text 4"/>
          <p:cNvSpPr/>
          <p:nvPr/>
        </p:nvSpPr>
        <p:spPr>
          <a:xfrm>
            <a:off x="1051560" y="2944368"/>
            <a:ext cx="4480560" cy="603504"/>
          </a:xfrm>
          <a:prstGeom prst="rect">
            <a:avLst/>
          </a:prstGeom>
          <a:noFill/>
          <a:ln/>
        </p:spPr>
        <p:txBody>
          <a:bodyPr wrap="square" lIns="0" tIns="0" rIns="0" bIns="0" rtlCol="0" anchor="ctr"/>
          <a:lstStyle/>
          <a:p>
            <a:pPr indent="0" marL="0">
              <a:buNone/>
            </a:pPr>
            <a:r>
              <a:rPr lang="en-US" sz="1400" dirty="0">
                <a:solidFill>
                  <a:srgbClr val="444653"/>
                </a:solidFill>
                <a:latin typeface="Calibri" pitchFamily="34" charset="0"/>
                <a:ea typeface="Calibri" pitchFamily="34" charset="-122"/>
                <a:cs typeface="Calibri" pitchFamily="34" charset="-120"/>
              </a:rPr>
              <a:t>bir çocuk hayatında ilk kez internete bağlanıyor.</a:t>
            </a:r>
            <a:endParaRPr lang="en-US" sz="1400" dirty="0"/>
          </a:p>
        </p:txBody>
      </p:sp>
      <p:sp>
        <p:nvSpPr>
          <p:cNvPr id="7" name="Shape 5"/>
          <p:cNvSpPr/>
          <p:nvPr/>
        </p:nvSpPr>
        <p:spPr>
          <a:xfrm>
            <a:off x="6263640" y="1783080"/>
            <a:ext cx="5212080" cy="1965960"/>
          </a:xfrm>
          <a:prstGeom prst="roundRect">
            <a:avLst>
              <a:gd name="adj" fmla="val 5581"/>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8" name="Text 6"/>
          <p:cNvSpPr/>
          <p:nvPr/>
        </p:nvSpPr>
        <p:spPr>
          <a:xfrm>
            <a:off x="6629400" y="1993392"/>
            <a:ext cx="4480560" cy="868680"/>
          </a:xfrm>
          <a:prstGeom prst="rect">
            <a:avLst/>
          </a:prstGeom>
          <a:noFill/>
          <a:ln/>
        </p:spPr>
        <p:txBody>
          <a:bodyPr wrap="square" lIns="0" tIns="0" rIns="0" bIns="0" rtlCol="0" anchor="ctr"/>
          <a:lstStyle/>
          <a:p>
            <a:pPr indent="0" marL="0">
              <a:lnSpc>
                <a:spcPts val="3200"/>
              </a:lnSpc>
              <a:buNone/>
            </a:pPr>
            <a:r>
              <a:rPr lang="en-US" sz="3000" b="1" dirty="0">
                <a:solidFill>
                  <a:srgbClr val="F57C00"/>
                </a:solidFill>
                <a:latin typeface="Cambria" pitchFamily="34" charset="0"/>
                <a:ea typeface="Cambria" pitchFamily="34" charset="-122"/>
                <a:cs typeface="Cambria" pitchFamily="34" charset="-120"/>
              </a:rPr>
              <a:t>Üç kullanıcıdan</a:t>
            </a:r>
            <a:endParaRPr lang="en-US" sz="3000" dirty="0"/>
          </a:p>
          <a:p>
            <a:pPr indent="0" marL="0">
              <a:lnSpc>
                <a:spcPts val="3200"/>
              </a:lnSpc>
              <a:buNone/>
            </a:pPr>
            <a:r>
              <a:rPr lang="en-US" sz="3000" b="1" dirty="0">
                <a:solidFill>
                  <a:srgbClr val="F57C00"/>
                </a:solidFill>
                <a:latin typeface="Cambria" pitchFamily="34" charset="0"/>
                <a:ea typeface="Cambria" pitchFamily="34" charset="-122"/>
                <a:cs typeface="Cambria" pitchFamily="34" charset="-120"/>
              </a:rPr>
              <a:t>biri</a:t>
            </a:r>
            <a:endParaRPr lang="en-US" sz="3000" dirty="0"/>
          </a:p>
        </p:txBody>
      </p:sp>
      <p:sp>
        <p:nvSpPr>
          <p:cNvPr id="9" name="Text 7"/>
          <p:cNvSpPr/>
          <p:nvPr/>
        </p:nvSpPr>
        <p:spPr>
          <a:xfrm>
            <a:off x="6629400" y="2944368"/>
            <a:ext cx="4480560" cy="603504"/>
          </a:xfrm>
          <a:prstGeom prst="rect">
            <a:avLst/>
          </a:prstGeom>
          <a:noFill/>
          <a:ln/>
        </p:spPr>
        <p:txBody>
          <a:bodyPr wrap="square" lIns="0" tIns="0" rIns="0" bIns="0" rtlCol="0" anchor="ctr"/>
          <a:lstStyle/>
          <a:p>
            <a:pPr indent="0" marL="0">
              <a:buNone/>
            </a:pPr>
            <a:r>
              <a:rPr lang="en-US" sz="1400" dirty="0">
                <a:solidFill>
                  <a:srgbClr val="444653"/>
                </a:solidFill>
                <a:latin typeface="Calibri" pitchFamily="34" charset="0"/>
                <a:ea typeface="Calibri" pitchFamily="34" charset="-122"/>
                <a:cs typeface="Calibri" pitchFamily="34" charset="-120"/>
              </a:rPr>
              <a:t>dünya genelinde çocuk yaştaki kullanıcılardan oluşuyor.</a:t>
            </a:r>
            <a:endParaRPr lang="en-US" sz="1400" dirty="0"/>
          </a:p>
        </p:txBody>
      </p:sp>
      <p:sp>
        <p:nvSpPr>
          <p:cNvPr id="10" name="Shape 8"/>
          <p:cNvSpPr/>
          <p:nvPr/>
        </p:nvSpPr>
        <p:spPr>
          <a:xfrm>
            <a:off x="685800" y="4023360"/>
            <a:ext cx="10789920" cy="1572768"/>
          </a:xfrm>
          <a:prstGeom prst="roundRect">
            <a:avLst>
              <a:gd name="adj" fmla="val 6977"/>
            </a:avLst>
          </a:prstGeom>
          <a:solidFill>
            <a:srgbClr val="FFF3E6"/>
          </a:solidFill>
          <a:ln w="12700">
            <a:solidFill>
              <a:srgbClr val="F9D4AE"/>
            </a:solidFill>
            <a:prstDash val="solid"/>
          </a:ln>
          <a:effectLst>
            <a:outerShdw sx="100000" sy="100000" kx="0" ky="0" algn="bl" rotWithShape="0" blurRad="127000" dist="25400" dir="5400000">
              <a:srgbClr val="000000">
                <a:alpha val="7000"/>
              </a:srgbClr>
            </a:outerShdw>
          </a:effectLst>
        </p:spPr>
      </p:sp>
      <p:sp>
        <p:nvSpPr>
          <p:cNvPr id="11" name="Text 9"/>
          <p:cNvSpPr/>
          <p:nvPr/>
        </p:nvSpPr>
        <p:spPr>
          <a:xfrm>
            <a:off x="1051560" y="4224528"/>
            <a:ext cx="9875520" cy="310896"/>
          </a:xfrm>
          <a:prstGeom prst="rect">
            <a:avLst/>
          </a:prstGeom>
          <a:noFill/>
          <a:ln/>
        </p:spPr>
        <p:txBody>
          <a:bodyPr wrap="square" lIns="0" tIns="0" rIns="0" bIns="0" rtlCol="0" anchor="ctr"/>
          <a:lstStyle/>
          <a:p>
            <a:pPr indent="0" marL="0">
              <a:buNone/>
            </a:pPr>
            <a:r>
              <a:rPr lang="en-US" sz="1800" b="1" dirty="0">
                <a:solidFill>
                  <a:srgbClr val="A3540A"/>
                </a:solidFill>
                <a:latin typeface="Cambria" pitchFamily="34" charset="0"/>
                <a:ea typeface="Cambria" pitchFamily="34" charset="-122"/>
                <a:cs typeface="Cambria" pitchFamily="34" charset="-120"/>
              </a:rPr>
              <a:t>Bunun anlamı ne?</a:t>
            </a:r>
            <a:endParaRPr lang="en-US" sz="1800" dirty="0"/>
          </a:p>
        </p:txBody>
      </p:sp>
      <p:sp>
        <p:nvSpPr>
          <p:cNvPr id="12" name="Text 10"/>
          <p:cNvSpPr/>
          <p:nvPr/>
        </p:nvSpPr>
        <p:spPr>
          <a:xfrm>
            <a:off x="1051560" y="4590288"/>
            <a:ext cx="9784080" cy="777240"/>
          </a:xfrm>
          <a:prstGeom prst="rect">
            <a:avLst/>
          </a:prstGeom>
          <a:noFill/>
          <a:ln/>
        </p:spPr>
        <p:txBody>
          <a:bodyPr wrap="square" lIns="0" tIns="0" rIns="0" bIns="0" rtlCol="0" anchor="ctr"/>
          <a:lstStyle/>
          <a:p>
            <a:pPr indent="0" marL="0">
              <a:lnSpc>
                <a:spcPts val="2100"/>
              </a:lnSpc>
              <a:buNone/>
            </a:pPr>
            <a:r>
              <a:rPr lang="en-US" sz="1450" dirty="0">
                <a:solidFill>
                  <a:srgbClr val="444653"/>
                </a:solidFill>
                <a:latin typeface="Calibri" pitchFamily="34" charset="0"/>
                <a:ea typeface="Calibri" pitchFamily="34" charset="-122"/>
                <a:cs typeface="Calibri" pitchFamily="34" charset="-120"/>
              </a:rPr>
              <a:t>Çocuğun ilk karşılaşması, biz hazırlanmadan önce gerçekleşiyor. Bu yüzden soru “ne zaman başlasak” değil; “ilk karşılaşmadan önce ona ne öğretmiş olacağız” sorusudur.</a:t>
            </a:r>
            <a:endParaRPr lang="en-US" sz="1450" dirty="0"/>
          </a:p>
        </p:txBody>
      </p:sp>
      <p:sp>
        <p:nvSpPr>
          <p:cNvPr id="13" name="Text 11"/>
          <p:cNvSpPr/>
          <p:nvPr/>
        </p:nvSpPr>
        <p:spPr>
          <a:xfrm>
            <a:off x="685800" y="5989320"/>
            <a:ext cx="10789920" cy="274320"/>
          </a:xfrm>
          <a:prstGeom prst="rect">
            <a:avLst/>
          </a:prstGeom>
          <a:noFill/>
          <a:ln/>
        </p:spPr>
        <p:txBody>
          <a:bodyPr wrap="square" lIns="0" tIns="0" rIns="0" bIns="0" rtlCol="0" anchor="ctr"/>
          <a:lstStyle/>
          <a:p>
            <a:pPr indent="0" marL="0">
              <a:buNone/>
            </a:pPr>
            <a:r>
              <a:rPr lang="en-US" sz="1000" dirty="0">
                <a:solidFill>
                  <a:srgbClr val="6B6D7C"/>
                </a:solidFill>
                <a:latin typeface="Calibri" pitchFamily="34" charset="0"/>
                <a:ea typeface="Calibri" pitchFamily="34" charset="-122"/>
                <a:cs typeface="Calibri" pitchFamily="34" charset="-120"/>
              </a:rPr>
              <a:t>Kaynak: UNICEF verilerine dayanarak MEB Dijital Vatandaşlık Eğitici Eğitimi El Kitabı (2025)</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384048"/>
            <a:ext cx="10789920" cy="274320"/>
          </a:xfrm>
          <a:prstGeom prst="rect">
            <a:avLst/>
          </a:prstGeom>
          <a:noFill/>
          <a:ln/>
        </p:spPr>
        <p:txBody>
          <a:bodyPr wrap="square" lIns="0" tIns="0" rIns="0" bIns="0" rtlCol="0" anchor="ctr"/>
          <a:lstStyle/>
          <a:p>
            <a:pPr indent="0" marL="0">
              <a:buNone/>
            </a:pPr>
            <a:r>
              <a:rPr lang="en-US" sz="1200" b="1" spc="140" kern="0" dirty="0">
                <a:solidFill>
                  <a:srgbClr val="F57C00"/>
                </a:solidFill>
                <a:latin typeface="Calibri" pitchFamily="34" charset="0"/>
                <a:ea typeface="Calibri" pitchFamily="34" charset="-122"/>
                <a:cs typeface="Calibri" pitchFamily="34" charset="-120"/>
              </a:rPr>
              <a:t>TEMEL FİKİR</a:t>
            </a:r>
            <a:endParaRPr lang="en-US" sz="1200" dirty="0"/>
          </a:p>
        </p:txBody>
      </p:sp>
      <p:sp>
        <p:nvSpPr>
          <p:cNvPr id="3" name="Text 1"/>
          <p:cNvSpPr/>
          <p:nvPr/>
        </p:nvSpPr>
        <p:spPr>
          <a:xfrm>
            <a:off x="685800" y="658368"/>
            <a:ext cx="10789920" cy="731520"/>
          </a:xfrm>
          <a:prstGeom prst="rect">
            <a:avLst/>
          </a:prstGeom>
          <a:noFill/>
          <a:ln/>
        </p:spPr>
        <p:txBody>
          <a:bodyPr wrap="square" lIns="0" tIns="0" rIns="0" bIns="0" rtlCol="0" anchor="ctr"/>
          <a:lstStyle/>
          <a:p>
            <a:pPr indent="0" marL="0">
              <a:buNone/>
            </a:pPr>
            <a:r>
              <a:rPr lang="en-US" sz="3400" b="1" dirty="0">
                <a:solidFill>
                  <a:srgbClr val="002068"/>
                </a:solidFill>
                <a:latin typeface="Cambria" pitchFamily="34" charset="0"/>
                <a:ea typeface="Cambria" pitchFamily="34" charset="-122"/>
                <a:cs typeface="Cambria" pitchFamily="34" charset="-120"/>
              </a:rPr>
              <a:t>Yasak koruyor, beceri ise kalıcı koruyor</a:t>
            </a:r>
            <a:endParaRPr lang="en-US" sz="3400" dirty="0"/>
          </a:p>
        </p:txBody>
      </p:sp>
      <p:sp>
        <p:nvSpPr>
          <p:cNvPr id="4" name="Shape 2"/>
          <p:cNvSpPr/>
          <p:nvPr/>
        </p:nvSpPr>
        <p:spPr>
          <a:xfrm>
            <a:off x="685800" y="1737360"/>
            <a:ext cx="5212080" cy="2606040"/>
          </a:xfrm>
          <a:prstGeom prst="roundRect">
            <a:avLst>
              <a:gd name="adj" fmla="val 4211"/>
            </a:avLst>
          </a:prstGeom>
          <a:solidFill>
            <a:srgbClr val="F2F3F7"/>
          </a:solidFill>
          <a:ln w="12700">
            <a:solidFill>
              <a:srgbClr val="F2F3F7"/>
            </a:solidFill>
            <a:prstDash val="solid"/>
          </a:ln>
          <a:effectLst>
            <a:outerShdw sx="100000" sy="100000" kx="0" ky="0" algn="bl" rotWithShape="0" blurRad="127000" dist="25400" dir="5400000">
              <a:srgbClr val="000000">
                <a:alpha val="7000"/>
              </a:srgbClr>
            </a:outerShdw>
          </a:effectLst>
        </p:spPr>
      </p:sp>
      <p:sp>
        <p:nvSpPr>
          <p:cNvPr id="5" name="Text 3"/>
          <p:cNvSpPr/>
          <p:nvPr/>
        </p:nvSpPr>
        <p:spPr>
          <a:xfrm>
            <a:off x="1051560" y="1938528"/>
            <a:ext cx="4480560" cy="274320"/>
          </a:xfrm>
          <a:prstGeom prst="rect">
            <a:avLst/>
          </a:prstGeom>
          <a:noFill/>
          <a:ln/>
        </p:spPr>
        <p:txBody>
          <a:bodyPr wrap="square" lIns="0" tIns="0" rIns="0" bIns="0" rtlCol="0" anchor="ctr"/>
          <a:lstStyle/>
          <a:p>
            <a:pPr indent="0" marL="0">
              <a:buNone/>
            </a:pPr>
            <a:r>
              <a:rPr lang="en-US" sz="1200" b="1" spc="120" kern="0" dirty="0">
                <a:solidFill>
                  <a:srgbClr val="9AA0B4"/>
                </a:solidFill>
                <a:latin typeface="Calibri" pitchFamily="34" charset="0"/>
                <a:ea typeface="Calibri" pitchFamily="34" charset="-122"/>
                <a:cs typeface="Calibri" pitchFamily="34" charset="-120"/>
              </a:rPr>
              <a:t>YALNIZCA KISITLAMA</a:t>
            </a:r>
            <a:endParaRPr lang="en-US" sz="1200" dirty="0"/>
          </a:p>
        </p:txBody>
      </p:sp>
      <p:sp>
        <p:nvSpPr>
          <p:cNvPr id="6" name="Text 4"/>
          <p:cNvSpPr/>
          <p:nvPr/>
        </p:nvSpPr>
        <p:spPr>
          <a:xfrm>
            <a:off x="1051560" y="2304288"/>
            <a:ext cx="4480560" cy="1874520"/>
          </a:xfrm>
          <a:prstGeom prst="rect">
            <a:avLst/>
          </a:prstGeom>
          <a:noFill/>
          <a:ln/>
        </p:spPr>
        <p:txBody>
          <a:bodyPr wrap="square" lIns="0" tIns="0" rIns="0" bIns="0" rtlCol="0" anchor="ctr"/>
          <a:lstStyle/>
          <a:p>
            <a:pPr marL="342900" indent="-342900">
              <a:spcAft>
                <a:spcPts val="800"/>
              </a:spcAft>
              <a:buSzPct val="100000"/>
              <a:buChar char="•"/>
            </a:pPr>
            <a:r>
              <a:rPr lang="en-US" sz="1400" dirty="0">
                <a:solidFill>
                  <a:srgbClr val="444653"/>
                </a:solidFill>
                <a:latin typeface="Calibri" pitchFamily="34" charset="0"/>
                <a:ea typeface="Calibri" pitchFamily="34" charset="-122"/>
                <a:cs typeface="Calibri" pitchFamily="34" charset="-120"/>
              </a:rPr>
              <a:t>Çocuk kuralı bilir ama nedenini bilmez</a:t>
            </a:r>
            <a:endParaRPr lang="en-US" sz="1400" dirty="0"/>
          </a:p>
          <a:p>
            <a:pPr marL="342900" indent="-342900">
              <a:spcAft>
                <a:spcPts val="800"/>
              </a:spcAft>
              <a:buSzPct val="100000"/>
              <a:buChar char="•"/>
            </a:pPr>
            <a:r>
              <a:rPr lang="en-US" sz="1400" dirty="0">
                <a:solidFill>
                  <a:srgbClr val="444653"/>
                </a:solidFill>
                <a:latin typeface="Calibri" pitchFamily="34" charset="0"/>
                <a:ea typeface="Calibri" pitchFamily="34" charset="-122"/>
                <a:cs typeface="Calibri" pitchFamily="34" charset="-120"/>
              </a:rPr>
              <a:t>Kural yalnızca biz yanındayken işler</a:t>
            </a:r>
            <a:endParaRPr lang="en-US" sz="1400" dirty="0"/>
          </a:p>
          <a:p>
            <a:pPr marL="342900" indent="-342900">
              <a:spcAft>
                <a:spcPts val="800"/>
              </a:spcAft>
              <a:buSzPct val="100000"/>
              <a:buChar char="•"/>
            </a:pPr>
            <a:r>
              <a:rPr lang="en-US" sz="1400" dirty="0">
                <a:solidFill>
                  <a:srgbClr val="444653"/>
                </a:solidFill>
                <a:latin typeface="Calibri" pitchFamily="34" charset="0"/>
                <a:ea typeface="Calibri" pitchFamily="34" charset="-122"/>
                <a:cs typeface="Calibri" pitchFamily="34" charset="-120"/>
              </a:rPr>
              <a:t>Sorun çıktığında saklama eğilimi doğar</a:t>
            </a:r>
            <a:endParaRPr lang="en-US" sz="1400" dirty="0"/>
          </a:p>
          <a:p>
            <a:pPr marL="342900" indent="-342900">
              <a:spcAft>
                <a:spcPts val="800"/>
              </a:spcAft>
              <a:buSzPct val="100000"/>
              <a:buChar char="•"/>
            </a:pPr>
            <a:r>
              <a:rPr lang="en-US" sz="1400" dirty="0">
                <a:solidFill>
                  <a:srgbClr val="444653"/>
                </a:solidFill>
                <a:latin typeface="Calibri" pitchFamily="34" charset="0"/>
                <a:ea typeface="Calibri" pitchFamily="34" charset="-122"/>
                <a:cs typeface="Calibri" pitchFamily="34" charset="-120"/>
              </a:rPr>
              <a:t>Yaş büyüdükçe etkisi hızla azalır</a:t>
            </a:r>
            <a:endParaRPr lang="en-US" sz="1400" dirty="0"/>
          </a:p>
        </p:txBody>
      </p:sp>
      <p:sp>
        <p:nvSpPr>
          <p:cNvPr id="7" name="Shape 5"/>
          <p:cNvSpPr/>
          <p:nvPr/>
        </p:nvSpPr>
        <p:spPr>
          <a:xfrm>
            <a:off x="6263640" y="1737360"/>
            <a:ext cx="5212080" cy="2606040"/>
          </a:xfrm>
          <a:prstGeom prst="roundRect">
            <a:avLst>
              <a:gd name="adj" fmla="val 4211"/>
            </a:avLst>
          </a:prstGeom>
          <a:solidFill>
            <a:srgbClr val="E9EEFB"/>
          </a:solidFill>
          <a:ln w="12700">
            <a:solidFill>
              <a:srgbClr val="E9EEFB"/>
            </a:solidFill>
            <a:prstDash val="solid"/>
          </a:ln>
          <a:effectLst>
            <a:outerShdw sx="100000" sy="100000" kx="0" ky="0" algn="bl" rotWithShape="0" blurRad="127000" dist="25400" dir="5400000">
              <a:srgbClr val="000000">
                <a:alpha val="7000"/>
              </a:srgbClr>
            </a:outerShdw>
          </a:effectLst>
        </p:spPr>
      </p:sp>
      <p:sp>
        <p:nvSpPr>
          <p:cNvPr id="8" name="Text 6"/>
          <p:cNvSpPr/>
          <p:nvPr/>
        </p:nvSpPr>
        <p:spPr>
          <a:xfrm>
            <a:off x="6629400" y="1938528"/>
            <a:ext cx="4480560" cy="274320"/>
          </a:xfrm>
          <a:prstGeom prst="rect">
            <a:avLst/>
          </a:prstGeom>
          <a:noFill/>
          <a:ln/>
        </p:spPr>
        <p:txBody>
          <a:bodyPr wrap="square" lIns="0" tIns="0" rIns="0" bIns="0" rtlCol="0" anchor="ctr"/>
          <a:lstStyle/>
          <a:p>
            <a:pPr indent="0" marL="0">
              <a:buNone/>
            </a:pPr>
            <a:r>
              <a:rPr lang="en-US" sz="1200" b="1" spc="120" kern="0" dirty="0">
                <a:solidFill>
                  <a:srgbClr val="003399"/>
                </a:solidFill>
                <a:latin typeface="Calibri" pitchFamily="34" charset="0"/>
                <a:ea typeface="Calibri" pitchFamily="34" charset="-122"/>
                <a:cs typeface="Calibri" pitchFamily="34" charset="-120"/>
              </a:rPr>
              <a:t>KISITLAMA + BECERİ</a:t>
            </a:r>
            <a:endParaRPr lang="en-US" sz="1200" dirty="0"/>
          </a:p>
        </p:txBody>
      </p:sp>
      <p:sp>
        <p:nvSpPr>
          <p:cNvPr id="9" name="Text 7"/>
          <p:cNvSpPr/>
          <p:nvPr/>
        </p:nvSpPr>
        <p:spPr>
          <a:xfrm>
            <a:off x="6629400" y="2304288"/>
            <a:ext cx="4480560" cy="1874520"/>
          </a:xfrm>
          <a:prstGeom prst="rect">
            <a:avLst/>
          </a:prstGeom>
          <a:noFill/>
          <a:ln/>
        </p:spPr>
        <p:txBody>
          <a:bodyPr wrap="square" lIns="0" tIns="0" rIns="0" bIns="0" rtlCol="0" anchor="ctr"/>
          <a:lstStyle/>
          <a:p>
            <a:pPr marL="342900" indent="-342900">
              <a:spcAft>
                <a:spcPts val="800"/>
              </a:spcAft>
              <a:buSzPct val="100000"/>
              <a:buChar char="•"/>
            </a:pPr>
            <a:r>
              <a:rPr lang="en-US" sz="1400" dirty="0">
                <a:solidFill>
                  <a:srgbClr val="444653"/>
                </a:solidFill>
                <a:latin typeface="Calibri" pitchFamily="34" charset="0"/>
                <a:ea typeface="Calibri" pitchFamily="34" charset="-122"/>
                <a:cs typeface="Calibri" pitchFamily="34" charset="-120"/>
              </a:rPr>
              <a:t>Çocuk neden öyle davrandığını açıklayabilir</a:t>
            </a:r>
            <a:endParaRPr lang="en-US" sz="1400" dirty="0"/>
          </a:p>
          <a:p>
            <a:pPr marL="342900" indent="-342900">
              <a:spcAft>
                <a:spcPts val="800"/>
              </a:spcAft>
              <a:buSzPct val="100000"/>
              <a:buChar char="•"/>
            </a:pPr>
            <a:r>
              <a:rPr lang="en-US" sz="1400" dirty="0">
                <a:solidFill>
                  <a:srgbClr val="444653"/>
                </a:solidFill>
                <a:latin typeface="Calibri" pitchFamily="34" charset="0"/>
                <a:ea typeface="Calibri" pitchFamily="34" charset="-122"/>
                <a:cs typeface="Calibri" pitchFamily="34" charset="-120"/>
              </a:rPr>
              <a:t>Kural biz yokken de işler</a:t>
            </a:r>
            <a:endParaRPr lang="en-US" sz="1400" dirty="0"/>
          </a:p>
          <a:p>
            <a:pPr marL="342900" indent="-342900">
              <a:spcAft>
                <a:spcPts val="800"/>
              </a:spcAft>
              <a:buSzPct val="100000"/>
              <a:buChar char="•"/>
            </a:pPr>
            <a:r>
              <a:rPr lang="en-US" sz="1400" dirty="0">
                <a:solidFill>
                  <a:srgbClr val="444653"/>
                </a:solidFill>
                <a:latin typeface="Calibri" pitchFamily="34" charset="0"/>
                <a:ea typeface="Calibri" pitchFamily="34" charset="-122"/>
                <a:cs typeface="Calibri" pitchFamily="34" charset="-120"/>
              </a:rPr>
              <a:t>Sorun çıktığında bize gelir</a:t>
            </a:r>
            <a:endParaRPr lang="en-US" sz="1400" dirty="0"/>
          </a:p>
          <a:p>
            <a:pPr marL="342900" indent="-342900">
              <a:spcAft>
                <a:spcPts val="800"/>
              </a:spcAft>
              <a:buSzPct val="100000"/>
              <a:buChar char="•"/>
            </a:pPr>
            <a:r>
              <a:rPr lang="en-US" sz="1400" dirty="0">
                <a:solidFill>
                  <a:srgbClr val="444653"/>
                </a:solidFill>
                <a:latin typeface="Calibri" pitchFamily="34" charset="0"/>
                <a:ea typeface="Calibri" pitchFamily="34" charset="-122"/>
                <a:cs typeface="Calibri" pitchFamily="34" charset="-120"/>
              </a:rPr>
              <a:t>Yaş büyüdükçe etkisi artar</a:t>
            </a:r>
            <a:endParaRPr lang="en-US" sz="1400" dirty="0"/>
          </a:p>
        </p:txBody>
      </p:sp>
      <p:sp>
        <p:nvSpPr>
          <p:cNvPr id="10" name="Shape 8"/>
          <p:cNvSpPr/>
          <p:nvPr/>
        </p:nvSpPr>
        <p:spPr>
          <a:xfrm>
            <a:off x="685800" y="4617720"/>
            <a:ext cx="10789920" cy="1143000"/>
          </a:xfrm>
          <a:prstGeom prst="roundRect">
            <a:avLst>
              <a:gd name="adj" fmla="val 9600"/>
            </a:avLst>
          </a:prstGeom>
          <a:solidFill>
            <a:srgbClr val="002068"/>
          </a:solidFill>
          <a:ln w="12700">
            <a:solidFill>
              <a:srgbClr val="002068"/>
            </a:solidFill>
            <a:prstDash val="solid"/>
          </a:ln>
          <a:effectLst>
            <a:outerShdw sx="100000" sy="100000" kx="0" ky="0" algn="bl" rotWithShape="0" blurRad="127000" dist="25400" dir="5400000">
              <a:srgbClr val="000000">
                <a:alpha val="7000"/>
              </a:srgbClr>
            </a:outerShdw>
          </a:effectLst>
        </p:spPr>
      </p:sp>
      <p:sp>
        <p:nvSpPr>
          <p:cNvPr id="11" name="Text 9"/>
          <p:cNvSpPr/>
          <p:nvPr/>
        </p:nvSpPr>
        <p:spPr>
          <a:xfrm>
            <a:off x="1051560" y="4864608"/>
            <a:ext cx="10058400" cy="640080"/>
          </a:xfrm>
          <a:prstGeom prst="rect">
            <a:avLst/>
          </a:prstGeom>
          <a:noFill/>
          <a:ln/>
        </p:spPr>
        <p:txBody>
          <a:bodyPr wrap="square" lIns="0" tIns="0" rIns="0" bIns="0" rtlCol="0" anchor="ctr"/>
          <a:lstStyle/>
          <a:p>
            <a:pPr indent="0" marL="0">
              <a:lnSpc>
                <a:spcPts val="2600"/>
              </a:lnSpc>
              <a:buNone/>
            </a:pPr>
            <a:r>
              <a:rPr lang="en-US" sz="1900" b="1" i="1" dirty="0">
                <a:solidFill>
                  <a:srgbClr val="FFFFFF"/>
                </a:solidFill>
                <a:latin typeface="Cambria" pitchFamily="34" charset="0"/>
                <a:ea typeface="Cambria" pitchFamily="34" charset="-122"/>
                <a:cs typeface="Cambria" pitchFamily="34" charset="-120"/>
              </a:rPr>
              <a:t>Bütün önlemler alındığında bile en etkili koruma, çocuğun kuralları kendisinin öğrenmiş olmasıdır.</a:t>
            </a:r>
            <a:endParaRPr lang="en-US" sz="1900" dirty="0"/>
          </a:p>
        </p:txBody>
      </p:sp>
      <p:sp>
        <p:nvSpPr>
          <p:cNvPr id="12" name="Text 10"/>
          <p:cNvSpPr/>
          <p:nvPr/>
        </p:nvSpPr>
        <p:spPr>
          <a:xfrm>
            <a:off x="685800" y="5989320"/>
            <a:ext cx="10789920" cy="274320"/>
          </a:xfrm>
          <a:prstGeom prst="rect">
            <a:avLst/>
          </a:prstGeom>
          <a:noFill/>
          <a:ln/>
        </p:spPr>
        <p:txBody>
          <a:bodyPr wrap="square" lIns="0" tIns="0" rIns="0" bIns="0" rtlCol="0" anchor="ctr"/>
          <a:lstStyle/>
          <a:p>
            <a:pPr indent="0" marL="0">
              <a:buNone/>
            </a:pPr>
            <a:r>
              <a:rPr lang="en-US" sz="1000" dirty="0">
                <a:solidFill>
                  <a:srgbClr val="6B6D7C"/>
                </a:solidFill>
                <a:latin typeface="Calibri" pitchFamily="34" charset="0"/>
                <a:ea typeface="Calibri" pitchFamily="34" charset="-122"/>
                <a:cs typeface="Calibri" pitchFamily="34" charset="-120"/>
              </a:rPr>
              <a:t>MEB Dijital Vatandaşlık Eğitici Eğitimi El Kitabı (2025) — çocukların korunmasında ailelerin, okulun ve kurumların ortak sorumluluğu</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384048"/>
            <a:ext cx="10789920" cy="274320"/>
          </a:xfrm>
          <a:prstGeom prst="rect">
            <a:avLst/>
          </a:prstGeom>
          <a:noFill/>
          <a:ln/>
        </p:spPr>
        <p:txBody>
          <a:bodyPr wrap="square" lIns="0" tIns="0" rIns="0" bIns="0" rtlCol="0" anchor="ctr"/>
          <a:lstStyle/>
          <a:p>
            <a:pPr indent="0" marL="0">
              <a:buNone/>
            </a:pPr>
            <a:r>
              <a:rPr lang="en-US" sz="1200" b="1" spc="140" kern="0" dirty="0">
                <a:solidFill>
                  <a:srgbClr val="F57C00"/>
                </a:solidFill>
                <a:latin typeface="Calibri" pitchFamily="34" charset="0"/>
                <a:ea typeface="Calibri" pitchFamily="34" charset="-122"/>
                <a:cs typeface="Calibri" pitchFamily="34" charset="-120"/>
              </a:rPr>
              <a:t>ÇERÇEVE</a:t>
            </a:r>
            <a:endParaRPr lang="en-US" sz="1200" dirty="0"/>
          </a:p>
        </p:txBody>
      </p:sp>
      <p:sp>
        <p:nvSpPr>
          <p:cNvPr id="3" name="Text 1"/>
          <p:cNvSpPr/>
          <p:nvPr/>
        </p:nvSpPr>
        <p:spPr>
          <a:xfrm>
            <a:off x="685800" y="658368"/>
            <a:ext cx="10789920" cy="731520"/>
          </a:xfrm>
          <a:prstGeom prst="rect">
            <a:avLst/>
          </a:prstGeom>
          <a:noFill/>
          <a:ln/>
        </p:spPr>
        <p:txBody>
          <a:bodyPr wrap="square" lIns="0" tIns="0" rIns="0" bIns="0" rtlCol="0" anchor="ctr"/>
          <a:lstStyle/>
          <a:p>
            <a:pPr indent="0" marL="0">
              <a:buNone/>
            </a:pPr>
            <a:r>
              <a:rPr lang="en-US" sz="3400" b="1" dirty="0">
                <a:solidFill>
                  <a:srgbClr val="002068"/>
                </a:solidFill>
                <a:latin typeface="Cambria" pitchFamily="34" charset="0"/>
                <a:ea typeface="Cambria" pitchFamily="34" charset="-122"/>
                <a:cs typeface="Cambria" pitchFamily="34" charset="-120"/>
              </a:rPr>
              <a:t>Dijital vatandaşlık yalnızca güvenlik değildir</a:t>
            </a:r>
            <a:endParaRPr lang="en-US" sz="3400" dirty="0"/>
          </a:p>
        </p:txBody>
      </p:sp>
      <p:sp>
        <p:nvSpPr>
          <p:cNvPr id="4" name="Text 2"/>
          <p:cNvSpPr/>
          <p:nvPr/>
        </p:nvSpPr>
        <p:spPr>
          <a:xfrm>
            <a:off x="685800" y="1481328"/>
            <a:ext cx="10515600" cy="365760"/>
          </a:xfrm>
          <a:prstGeom prst="rect">
            <a:avLst/>
          </a:prstGeom>
          <a:noFill/>
          <a:ln/>
        </p:spPr>
        <p:txBody>
          <a:bodyPr wrap="square" lIns="0" tIns="0" rIns="0" bIns="0" rtlCol="0" anchor="ctr"/>
          <a:lstStyle/>
          <a:p>
            <a:pPr indent="0" marL="0">
              <a:buNone/>
            </a:pPr>
            <a:r>
              <a:rPr lang="en-US" sz="1500" dirty="0">
                <a:solidFill>
                  <a:srgbClr val="444653"/>
                </a:solidFill>
                <a:latin typeface="Calibri" pitchFamily="34" charset="0"/>
                <a:ea typeface="Calibri" pitchFamily="34" charset="-122"/>
                <a:cs typeface="Calibri" pitchFamily="34" charset="-120"/>
              </a:rPr>
              <a:t>Avrupa Konseyi çerçevesi konuyu üç boyutta, on etki alanında tanımlıyor. Güvenlik bunlardan yalnızca biri.</a:t>
            </a:r>
            <a:endParaRPr lang="en-US" sz="1500" dirty="0"/>
          </a:p>
        </p:txBody>
      </p:sp>
      <p:sp>
        <p:nvSpPr>
          <p:cNvPr id="5" name="Shape 3"/>
          <p:cNvSpPr/>
          <p:nvPr/>
        </p:nvSpPr>
        <p:spPr>
          <a:xfrm>
            <a:off x="685800" y="2057400"/>
            <a:ext cx="3401568" cy="3063240"/>
          </a:xfrm>
          <a:prstGeom prst="roundRect">
            <a:avLst>
              <a:gd name="adj" fmla="val 3582"/>
            </a:avLst>
          </a:prstGeom>
          <a:solidFill>
            <a:srgbClr val="E9EEFB"/>
          </a:solidFill>
          <a:ln w="12700">
            <a:solidFill>
              <a:srgbClr val="E9EEFB"/>
            </a:solidFill>
            <a:prstDash val="solid"/>
          </a:ln>
          <a:effectLst>
            <a:outerShdw sx="100000" sy="100000" kx="0" ky="0" algn="bl" rotWithShape="0" blurRad="127000" dist="25400" dir="5400000">
              <a:srgbClr val="000000">
                <a:alpha val="7000"/>
              </a:srgbClr>
            </a:outerShdw>
          </a:effectLst>
        </p:spPr>
      </p:sp>
      <p:sp>
        <p:nvSpPr>
          <p:cNvPr id="6" name="Text 4"/>
          <p:cNvSpPr/>
          <p:nvPr/>
        </p:nvSpPr>
        <p:spPr>
          <a:xfrm>
            <a:off x="978408" y="2286000"/>
            <a:ext cx="2834640" cy="274320"/>
          </a:xfrm>
          <a:prstGeom prst="rect">
            <a:avLst/>
          </a:prstGeom>
          <a:noFill/>
          <a:ln/>
        </p:spPr>
        <p:txBody>
          <a:bodyPr wrap="square" lIns="0" tIns="0" rIns="0" bIns="0" rtlCol="0" anchor="ctr"/>
          <a:lstStyle/>
          <a:p>
            <a:pPr indent="0" marL="0">
              <a:buNone/>
            </a:pPr>
            <a:r>
              <a:rPr lang="en-US" sz="1150" b="1" spc="110" kern="0" dirty="0">
                <a:solidFill>
                  <a:srgbClr val="003399"/>
                </a:solidFill>
                <a:latin typeface="Calibri" pitchFamily="34" charset="0"/>
                <a:ea typeface="Calibri" pitchFamily="34" charset="-122"/>
                <a:cs typeface="Calibri" pitchFamily="34" charset="-120"/>
              </a:rPr>
              <a:t>ÇEVRİM İÇİ OLMAK</a:t>
            </a:r>
            <a:endParaRPr lang="en-US" sz="1150" dirty="0"/>
          </a:p>
        </p:txBody>
      </p:sp>
      <p:sp>
        <p:nvSpPr>
          <p:cNvPr id="7" name="Text 5"/>
          <p:cNvSpPr/>
          <p:nvPr/>
        </p:nvSpPr>
        <p:spPr>
          <a:xfrm>
            <a:off x="978408" y="2670048"/>
            <a:ext cx="2852928" cy="21945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444653"/>
                </a:solidFill>
                <a:latin typeface="Calibri" pitchFamily="34" charset="0"/>
                <a:ea typeface="Calibri" pitchFamily="34" charset="-122"/>
                <a:cs typeface="Calibri" pitchFamily="34" charset="-120"/>
              </a:rPr>
              <a:t>Erişim ve Kapsayıcılık</a:t>
            </a:r>
            <a:endParaRPr lang="en-US" sz="1350" dirty="0"/>
          </a:p>
          <a:p>
            <a:pPr marL="342900" indent="-342900">
              <a:spcAft>
                <a:spcPts val="900"/>
              </a:spcAft>
              <a:buSzPct val="100000"/>
              <a:buChar char="•"/>
            </a:pPr>
            <a:r>
              <a:rPr lang="en-US" sz="1350" dirty="0">
                <a:solidFill>
                  <a:srgbClr val="444653"/>
                </a:solidFill>
                <a:latin typeface="Calibri" pitchFamily="34" charset="0"/>
                <a:ea typeface="Calibri" pitchFamily="34" charset="-122"/>
                <a:cs typeface="Calibri" pitchFamily="34" charset="-120"/>
              </a:rPr>
              <a:t>Öğrenme ve Yaratıcılık</a:t>
            </a:r>
            <a:endParaRPr lang="en-US" sz="1350" dirty="0"/>
          </a:p>
          <a:p>
            <a:pPr marL="342900" indent="-342900">
              <a:spcAft>
                <a:spcPts val="900"/>
              </a:spcAft>
              <a:buSzPct val="100000"/>
              <a:buChar char="•"/>
            </a:pPr>
            <a:r>
              <a:rPr lang="en-US" sz="1350" dirty="0">
                <a:solidFill>
                  <a:srgbClr val="444653"/>
                </a:solidFill>
                <a:latin typeface="Calibri" pitchFamily="34" charset="0"/>
                <a:ea typeface="Calibri" pitchFamily="34" charset="-122"/>
                <a:cs typeface="Calibri" pitchFamily="34" charset="-120"/>
              </a:rPr>
              <a:t>Medya ve Bilgi Okuryazarlığı</a:t>
            </a:r>
            <a:endParaRPr lang="en-US" sz="1350" dirty="0"/>
          </a:p>
        </p:txBody>
      </p:sp>
      <p:sp>
        <p:nvSpPr>
          <p:cNvPr id="8" name="Shape 6"/>
          <p:cNvSpPr/>
          <p:nvPr/>
        </p:nvSpPr>
        <p:spPr>
          <a:xfrm>
            <a:off x="4361688" y="2057400"/>
            <a:ext cx="3401568" cy="3063240"/>
          </a:xfrm>
          <a:prstGeom prst="roundRect">
            <a:avLst>
              <a:gd name="adj" fmla="val 3582"/>
            </a:avLst>
          </a:prstGeom>
          <a:solidFill>
            <a:srgbClr val="EEF8E4"/>
          </a:solidFill>
          <a:ln w="12700">
            <a:solidFill>
              <a:srgbClr val="EEF8E4"/>
            </a:solidFill>
            <a:prstDash val="solid"/>
          </a:ln>
          <a:effectLst>
            <a:outerShdw sx="100000" sy="100000" kx="0" ky="0" algn="bl" rotWithShape="0" blurRad="127000" dist="25400" dir="5400000">
              <a:srgbClr val="000000">
                <a:alpha val="7000"/>
              </a:srgbClr>
            </a:outerShdw>
          </a:effectLst>
        </p:spPr>
      </p:sp>
      <p:sp>
        <p:nvSpPr>
          <p:cNvPr id="9" name="Text 7"/>
          <p:cNvSpPr/>
          <p:nvPr/>
        </p:nvSpPr>
        <p:spPr>
          <a:xfrm>
            <a:off x="4654296" y="2286000"/>
            <a:ext cx="2834640" cy="274320"/>
          </a:xfrm>
          <a:prstGeom prst="rect">
            <a:avLst/>
          </a:prstGeom>
          <a:noFill/>
          <a:ln/>
        </p:spPr>
        <p:txBody>
          <a:bodyPr wrap="square" lIns="0" tIns="0" rIns="0" bIns="0" rtlCol="0" anchor="ctr"/>
          <a:lstStyle/>
          <a:p>
            <a:pPr indent="0" marL="0">
              <a:buNone/>
            </a:pPr>
            <a:r>
              <a:rPr lang="en-US" sz="1150" b="1" spc="110" kern="0" dirty="0">
                <a:solidFill>
                  <a:srgbClr val="4E8A1A"/>
                </a:solidFill>
                <a:latin typeface="Calibri" pitchFamily="34" charset="0"/>
                <a:ea typeface="Calibri" pitchFamily="34" charset="-122"/>
                <a:cs typeface="Calibri" pitchFamily="34" charset="-120"/>
              </a:rPr>
              <a:t>ÇEVRİM İÇİ ESENLİK</a:t>
            </a:r>
            <a:endParaRPr lang="en-US" sz="1150" dirty="0"/>
          </a:p>
        </p:txBody>
      </p:sp>
      <p:sp>
        <p:nvSpPr>
          <p:cNvPr id="10" name="Text 8"/>
          <p:cNvSpPr/>
          <p:nvPr/>
        </p:nvSpPr>
        <p:spPr>
          <a:xfrm>
            <a:off x="4654296" y="2670048"/>
            <a:ext cx="2852928" cy="21945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444653"/>
                </a:solidFill>
                <a:latin typeface="Calibri" pitchFamily="34" charset="0"/>
                <a:ea typeface="Calibri" pitchFamily="34" charset="-122"/>
                <a:cs typeface="Calibri" pitchFamily="34" charset="-120"/>
              </a:rPr>
              <a:t>Etik ve Empati</a:t>
            </a:r>
            <a:endParaRPr lang="en-US" sz="1350" dirty="0"/>
          </a:p>
          <a:p>
            <a:pPr marL="342900" indent="-342900">
              <a:spcAft>
                <a:spcPts val="900"/>
              </a:spcAft>
              <a:buSzPct val="100000"/>
              <a:buChar char="•"/>
            </a:pPr>
            <a:r>
              <a:rPr lang="en-US" sz="1350" dirty="0">
                <a:solidFill>
                  <a:srgbClr val="444653"/>
                </a:solidFill>
                <a:latin typeface="Calibri" pitchFamily="34" charset="0"/>
                <a:ea typeface="Calibri" pitchFamily="34" charset="-122"/>
                <a:cs typeface="Calibri" pitchFamily="34" charset="-120"/>
              </a:rPr>
              <a:t>Sağlık ve Esenlik</a:t>
            </a:r>
            <a:endParaRPr lang="en-US" sz="1350" dirty="0"/>
          </a:p>
          <a:p>
            <a:pPr marL="342900" indent="-342900">
              <a:spcAft>
                <a:spcPts val="900"/>
              </a:spcAft>
              <a:buSzPct val="100000"/>
              <a:buChar char="•"/>
            </a:pPr>
            <a:r>
              <a:rPr lang="en-US" sz="1350" dirty="0">
                <a:solidFill>
                  <a:srgbClr val="444653"/>
                </a:solidFill>
                <a:latin typeface="Calibri" pitchFamily="34" charset="0"/>
                <a:ea typeface="Calibri" pitchFamily="34" charset="-122"/>
                <a:cs typeface="Calibri" pitchFamily="34" charset="-120"/>
              </a:rPr>
              <a:t>e-Varlık ve İletişim</a:t>
            </a:r>
            <a:endParaRPr lang="en-US" sz="1350" dirty="0"/>
          </a:p>
        </p:txBody>
      </p:sp>
      <p:sp>
        <p:nvSpPr>
          <p:cNvPr id="11" name="Shape 9"/>
          <p:cNvSpPr/>
          <p:nvPr/>
        </p:nvSpPr>
        <p:spPr>
          <a:xfrm>
            <a:off x="8037576" y="2057400"/>
            <a:ext cx="3401568" cy="3063240"/>
          </a:xfrm>
          <a:prstGeom prst="roundRect">
            <a:avLst>
              <a:gd name="adj" fmla="val 3582"/>
            </a:avLst>
          </a:prstGeom>
          <a:solidFill>
            <a:srgbClr val="FDF0E2"/>
          </a:solidFill>
          <a:ln w="12700">
            <a:solidFill>
              <a:srgbClr val="FDF0E2"/>
            </a:solidFill>
            <a:prstDash val="solid"/>
          </a:ln>
          <a:effectLst>
            <a:outerShdw sx="100000" sy="100000" kx="0" ky="0" algn="bl" rotWithShape="0" blurRad="127000" dist="25400" dir="5400000">
              <a:srgbClr val="000000">
                <a:alpha val="7000"/>
              </a:srgbClr>
            </a:outerShdw>
          </a:effectLst>
        </p:spPr>
      </p:sp>
      <p:sp>
        <p:nvSpPr>
          <p:cNvPr id="12" name="Text 10"/>
          <p:cNvSpPr/>
          <p:nvPr/>
        </p:nvSpPr>
        <p:spPr>
          <a:xfrm>
            <a:off x="8330184" y="2286000"/>
            <a:ext cx="2834640" cy="274320"/>
          </a:xfrm>
          <a:prstGeom prst="rect">
            <a:avLst/>
          </a:prstGeom>
          <a:noFill/>
          <a:ln/>
        </p:spPr>
        <p:txBody>
          <a:bodyPr wrap="square" lIns="0" tIns="0" rIns="0" bIns="0" rtlCol="0" anchor="ctr"/>
          <a:lstStyle/>
          <a:p>
            <a:pPr indent="0" marL="0">
              <a:buNone/>
            </a:pPr>
            <a:r>
              <a:rPr lang="en-US" sz="1150" b="1" spc="110" kern="0" dirty="0">
                <a:solidFill>
                  <a:srgbClr val="A3540A"/>
                </a:solidFill>
                <a:latin typeface="Calibri" pitchFamily="34" charset="0"/>
                <a:ea typeface="Calibri" pitchFamily="34" charset="-122"/>
                <a:cs typeface="Calibri" pitchFamily="34" charset="-120"/>
              </a:rPr>
              <a:t>ÇEVRİM İÇİ HAKLAR</a:t>
            </a:r>
            <a:endParaRPr lang="en-US" sz="1150" dirty="0"/>
          </a:p>
        </p:txBody>
      </p:sp>
      <p:sp>
        <p:nvSpPr>
          <p:cNvPr id="13" name="Text 11"/>
          <p:cNvSpPr/>
          <p:nvPr/>
        </p:nvSpPr>
        <p:spPr>
          <a:xfrm>
            <a:off x="8330184" y="2670048"/>
            <a:ext cx="2852928" cy="21945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444653"/>
                </a:solidFill>
                <a:latin typeface="Calibri" pitchFamily="34" charset="0"/>
                <a:ea typeface="Calibri" pitchFamily="34" charset="-122"/>
                <a:cs typeface="Calibri" pitchFamily="34" charset="-120"/>
              </a:rPr>
              <a:t>Aktif Katılım</a:t>
            </a:r>
            <a:endParaRPr lang="en-US" sz="1350" dirty="0"/>
          </a:p>
          <a:p>
            <a:pPr marL="342900" indent="-342900">
              <a:spcAft>
                <a:spcPts val="900"/>
              </a:spcAft>
              <a:buSzPct val="100000"/>
              <a:buChar char="•"/>
            </a:pPr>
            <a:r>
              <a:rPr lang="en-US" sz="1350" dirty="0">
                <a:solidFill>
                  <a:srgbClr val="444653"/>
                </a:solidFill>
                <a:latin typeface="Calibri" pitchFamily="34" charset="0"/>
                <a:ea typeface="Calibri" pitchFamily="34" charset="-122"/>
                <a:cs typeface="Calibri" pitchFamily="34" charset="-120"/>
              </a:rPr>
              <a:t>Haklar ve Sorumluluklar</a:t>
            </a:r>
            <a:endParaRPr lang="en-US" sz="1350" dirty="0"/>
          </a:p>
          <a:p>
            <a:pPr marL="342900" indent="-342900">
              <a:spcAft>
                <a:spcPts val="900"/>
              </a:spcAft>
              <a:buSzPct val="100000"/>
              <a:buChar char="•"/>
            </a:pPr>
            <a:r>
              <a:rPr lang="en-US" sz="1350" dirty="0">
                <a:solidFill>
                  <a:srgbClr val="444653"/>
                </a:solidFill>
                <a:latin typeface="Calibri" pitchFamily="34" charset="0"/>
                <a:ea typeface="Calibri" pitchFamily="34" charset="-122"/>
                <a:cs typeface="Calibri" pitchFamily="34" charset="-120"/>
              </a:rPr>
              <a:t>Mahremiyet ve Güvenlik</a:t>
            </a:r>
            <a:endParaRPr lang="en-US" sz="1350" dirty="0"/>
          </a:p>
          <a:p>
            <a:pPr marL="342900" indent="-342900">
              <a:spcAft>
                <a:spcPts val="900"/>
              </a:spcAft>
              <a:buSzPct val="100000"/>
              <a:buChar char="•"/>
            </a:pPr>
            <a:r>
              <a:rPr lang="en-US" sz="1350" dirty="0">
                <a:solidFill>
                  <a:srgbClr val="444653"/>
                </a:solidFill>
                <a:latin typeface="Calibri" pitchFamily="34" charset="0"/>
                <a:ea typeface="Calibri" pitchFamily="34" charset="-122"/>
                <a:cs typeface="Calibri" pitchFamily="34" charset="-120"/>
              </a:rPr>
              <a:t>Tüketici Farkındalığı</a:t>
            </a:r>
            <a:endParaRPr lang="en-US" sz="1350" dirty="0"/>
          </a:p>
        </p:txBody>
      </p:sp>
      <p:sp>
        <p:nvSpPr>
          <p:cNvPr id="14" name="Text 12"/>
          <p:cNvSpPr/>
          <p:nvPr/>
        </p:nvSpPr>
        <p:spPr>
          <a:xfrm>
            <a:off x="685800" y="5349240"/>
            <a:ext cx="10789920" cy="365760"/>
          </a:xfrm>
          <a:prstGeom prst="rect">
            <a:avLst/>
          </a:prstGeom>
          <a:noFill/>
          <a:ln/>
        </p:spPr>
        <p:txBody>
          <a:bodyPr wrap="square" lIns="0" tIns="0" rIns="0" bIns="0" rtlCol="0" anchor="ctr"/>
          <a:lstStyle/>
          <a:p>
            <a:pPr indent="0" marL="0">
              <a:buNone/>
            </a:pPr>
            <a:r>
              <a:rPr lang="en-US" sz="1400" i="1" dirty="0">
                <a:solidFill>
                  <a:srgbClr val="6B6D7C"/>
                </a:solidFill>
                <a:latin typeface="Calibri" pitchFamily="34" charset="0"/>
                <a:ea typeface="Calibri" pitchFamily="34" charset="-122"/>
                <a:cs typeface="Calibri" pitchFamily="34" charset="-120"/>
              </a:rPr>
              <a:t>Bu on alan, okuldaki etkinliklerin de sınıflandırma düzeni. Her etkinlik bir alana ve bir yaş bandına bağlı.</a:t>
            </a:r>
            <a:endParaRPr lang="en-US" sz="1400" dirty="0"/>
          </a:p>
        </p:txBody>
      </p:sp>
      <p:sp>
        <p:nvSpPr>
          <p:cNvPr id="15" name="Text 13"/>
          <p:cNvSpPr/>
          <p:nvPr/>
        </p:nvSpPr>
        <p:spPr>
          <a:xfrm>
            <a:off x="685800" y="5989320"/>
            <a:ext cx="10789920" cy="274320"/>
          </a:xfrm>
          <a:prstGeom prst="rect">
            <a:avLst/>
          </a:prstGeom>
          <a:noFill/>
          <a:ln/>
        </p:spPr>
        <p:txBody>
          <a:bodyPr wrap="square" lIns="0" tIns="0" rIns="0" bIns="0" rtlCol="0" anchor="ctr"/>
          <a:lstStyle/>
          <a:p>
            <a:pPr indent="0" marL="0">
              <a:buNone/>
            </a:pPr>
            <a:r>
              <a:rPr lang="en-US" sz="1000" dirty="0">
                <a:solidFill>
                  <a:srgbClr val="6B6D7C"/>
                </a:solidFill>
                <a:latin typeface="Calibri" pitchFamily="34" charset="0"/>
                <a:ea typeface="Calibri" pitchFamily="34" charset="-122"/>
                <a:cs typeface="Calibri" pitchFamily="34" charset="-120"/>
              </a:rPr>
              <a:t>Kaynak: Avrupa Konseyi Dijital Vatandaşlık Eğitimi El Kitabı (2019)</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384048"/>
            <a:ext cx="10789920" cy="274320"/>
          </a:xfrm>
          <a:prstGeom prst="rect">
            <a:avLst/>
          </a:prstGeom>
          <a:noFill/>
          <a:ln/>
        </p:spPr>
        <p:txBody>
          <a:bodyPr wrap="square" lIns="0" tIns="0" rIns="0" bIns="0" rtlCol="0" anchor="ctr"/>
          <a:lstStyle/>
          <a:p>
            <a:pPr indent="0" marL="0">
              <a:buNone/>
            </a:pPr>
            <a:r>
              <a:rPr lang="en-US" sz="1200" b="1" spc="140" kern="0" dirty="0">
                <a:solidFill>
                  <a:srgbClr val="F57C00"/>
                </a:solidFill>
                <a:latin typeface="Calibri" pitchFamily="34" charset="0"/>
                <a:ea typeface="Calibri" pitchFamily="34" charset="-122"/>
                <a:cs typeface="Calibri" pitchFamily="34" charset="-120"/>
              </a:rPr>
              <a:t>OKULDA</a:t>
            </a:r>
            <a:endParaRPr lang="en-US" sz="1200" dirty="0"/>
          </a:p>
        </p:txBody>
      </p:sp>
      <p:sp>
        <p:nvSpPr>
          <p:cNvPr id="3" name="Text 1"/>
          <p:cNvSpPr/>
          <p:nvPr/>
        </p:nvSpPr>
        <p:spPr>
          <a:xfrm>
            <a:off x="685800" y="658368"/>
            <a:ext cx="10789920" cy="731520"/>
          </a:xfrm>
          <a:prstGeom prst="rect">
            <a:avLst/>
          </a:prstGeom>
          <a:noFill/>
          <a:ln/>
        </p:spPr>
        <p:txBody>
          <a:bodyPr wrap="square" lIns="0" tIns="0" rIns="0" bIns="0" rtlCol="0" anchor="ctr"/>
          <a:lstStyle/>
          <a:p>
            <a:pPr indent="0" marL="0">
              <a:buNone/>
            </a:pPr>
            <a:r>
              <a:rPr lang="en-US" sz="3400" b="1" dirty="0">
                <a:solidFill>
                  <a:srgbClr val="002068"/>
                </a:solidFill>
                <a:latin typeface="Cambria" pitchFamily="34" charset="0"/>
                <a:ea typeface="Cambria" pitchFamily="34" charset="-122"/>
                <a:cs typeface="Cambria" pitchFamily="34" charset="-120"/>
              </a:rPr>
              <a:t>Okulda yıla yayılmış bir sıra izliyoruz</a:t>
            </a:r>
            <a:endParaRPr lang="en-US" sz="3400" dirty="0"/>
          </a:p>
        </p:txBody>
      </p:sp>
      <p:sp>
        <p:nvSpPr>
          <p:cNvPr id="4" name="Text 2"/>
          <p:cNvSpPr/>
          <p:nvPr/>
        </p:nvSpPr>
        <p:spPr>
          <a:xfrm>
            <a:off x="685800" y="1481328"/>
            <a:ext cx="10515600" cy="365760"/>
          </a:xfrm>
          <a:prstGeom prst="rect">
            <a:avLst/>
          </a:prstGeom>
          <a:noFill/>
          <a:ln/>
        </p:spPr>
        <p:txBody>
          <a:bodyPr wrap="square" lIns="0" tIns="0" rIns="0" bIns="0" rtlCol="0" anchor="ctr"/>
          <a:lstStyle/>
          <a:p>
            <a:pPr indent="0" marL="0">
              <a:buNone/>
            </a:pPr>
            <a:r>
              <a:rPr lang="en-US" sz="1500" dirty="0">
                <a:solidFill>
                  <a:srgbClr val="444653"/>
                </a:solidFill>
                <a:latin typeface="Calibri" pitchFamily="34" charset="0"/>
                <a:ea typeface="Calibri" pitchFamily="34" charset="-122"/>
                <a:cs typeface="Calibri" pitchFamily="34" charset="-120"/>
              </a:rPr>
              <a:t>Ayrı bir ders değil; mevcut derslerin içine yerleştirilmiş kısa etkinliklerle işleniyor.</a:t>
            </a:r>
            <a:endParaRPr lang="en-US" sz="1500" dirty="0"/>
          </a:p>
        </p:txBody>
      </p:sp>
      <p:sp>
        <p:nvSpPr>
          <p:cNvPr id="5" name="Shape 3"/>
          <p:cNvSpPr/>
          <p:nvPr/>
        </p:nvSpPr>
        <p:spPr>
          <a:xfrm>
            <a:off x="685800" y="2103120"/>
            <a:ext cx="2487168" cy="2834640"/>
          </a:xfrm>
          <a:prstGeom prst="roundRect">
            <a:avLst>
              <a:gd name="adj" fmla="val 4412"/>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6" name="Shape 4"/>
          <p:cNvSpPr/>
          <p:nvPr/>
        </p:nvSpPr>
        <p:spPr>
          <a:xfrm>
            <a:off x="978408" y="2331720"/>
            <a:ext cx="384048" cy="384048"/>
          </a:xfrm>
          <a:prstGeom prst="ellipse">
            <a:avLst/>
          </a:prstGeom>
          <a:solidFill>
            <a:srgbClr val="003399"/>
          </a:solidFill>
          <a:ln/>
        </p:spPr>
      </p:sp>
      <p:sp>
        <p:nvSpPr>
          <p:cNvPr id="7" name="Text 5"/>
          <p:cNvSpPr/>
          <p:nvPr/>
        </p:nvSpPr>
        <p:spPr>
          <a:xfrm>
            <a:off x="978408" y="2331720"/>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8" name="Text 6"/>
          <p:cNvSpPr/>
          <p:nvPr/>
        </p:nvSpPr>
        <p:spPr>
          <a:xfrm>
            <a:off x="978408" y="2816352"/>
            <a:ext cx="1965960" cy="237744"/>
          </a:xfrm>
          <a:prstGeom prst="rect">
            <a:avLst/>
          </a:prstGeom>
          <a:noFill/>
          <a:ln/>
        </p:spPr>
        <p:txBody>
          <a:bodyPr wrap="square" lIns="0" tIns="0" rIns="0" bIns="0" rtlCol="0" anchor="ctr"/>
          <a:lstStyle/>
          <a:p>
            <a:pPr indent="0" marL="0">
              <a:buNone/>
            </a:pPr>
            <a:r>
              <a:rPr lang="en-US" sz="1050" b="1" spc="80" kern="0" dirty="0">
                <a:solidFill>
                  <a:srgbClr val="6B6D7C"/>
                </a:solidFill>
                <a:latin typeface="Calibri" pitchFamily="34" charset="0"/>
                <a:ea typeface="Calibri" pitchFamily="34" charset="-122"/>
                <a:cs typeface="Calibri" pitchFamily="34" charset="-120"/>
              </a:rPr>
              <a:t>EYLÜL – EKİM</a:t>
            </a:r>
            <a:endParaRPr lang="en-US" sz="1050" dirty="0"/>
          </a:p>
        </p:txBody>
      </p:sp>
      <p:sp>
        <p:nvSpPr>
          <p:cNvPr id="9" name="Text 7"/>
          <p:cNvSpPr/>
          <p:nvPr/>
        </p:nvSpPr>
        <p:spPr>
          <a:xfrm>
            <a:off x="978408" y="3072384"/>
            <a:ext cx="1965960" cy="566928"/>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Zemin kurma</a:t>
            </a:r>
            <a:endParaRPr lang="en-US" sz="1700" dirty="0"/>
          </a:p>
        </p:txBody>
      </p:sp>
      <p:sp>
        <p:nvSpPr>
          <p:cNvPr id="10" name="Text 8"/>
          <p:cNvSpPr/>
          <p:nvPr/>
        </p:nvSpPr>
        <p:spPr>
          <a:xfrm>
            <a:off x="978408" y="3675888"/>
            <a:ext cx="1938528" cy="1097280"/>
          </a:xfrm>
          <a:prstGeom prst="rect">
            <a:avLst/>
          </a:prstGeom>
          <a:noFill/>
          <a:ln/>
        </p:spPr>
        <p:txBody>
          <a:bodyPr wrap="square" lIns="0" tIns="0" rIns="0" bIns="0" rtlCol="0" anchor="ctr"/>
          <a:lstStyle/>
          <a:p>
            <a:pPr indent="0" marL="0">
              <a:buNone/>
            </a:pPr>
            <a:r>
              <a:rPr lang="en-US" sz="1250" dirty="0">
                <a:solidFill>
                  <a:srgbClr val="444653"/>
                </a:solidFill>
                <a:latin typeface="Calibri" pitchFamily="34" charset="0"/>
                <a:ea typeface="Calibri" pitchFamily="34" charset="-122"/>
                <a:cs typeface="Calibri" pitchFamily="34" charset="-120"/>
              </a:rPr>
              <a:t>Sınıfın ortak dijital kuralları birlikte yazılır.</a:t>
            </a:r>
            <a:endParaRPr lang="en-US" sz="1250" dirty="0"/>
          </a:p>
        </p:txBody>
      </p:sp>
      <p:sp>
        <p:nvSpPr>
          <p:cNvPr id="11" name="Shape 9"/>
          <p:cNvSpPr/>
          <p:nvPr/>
        </p:nvSpPr>
        <p:spPr>
          <a:xfrm>
            <a:off x="3447288" y="2103120"/>
            <a:ext cx="2487168" cy="2834640"/>
          </a:xfrm>
          <a:prstGeom prst="roundRect">
            <a:avLst>
              <a:gd name="adj" fmla="val 4412"/>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12" name="Shape 10"/>
          <p:cNvSpPr/>
          <p:nvPr/>
        </p:nvSpPr>
        <p:spPr>
          <a:xfrm>
            <a:off x="3739896" y="2331720"/>
            <a:ext cx="384048" cy="384048"/>
          </a:xfrm>
          <a:prstGeom prst="ellipse">
            <a:avLst/>
          </a:prstGeom>
          <a:solidFill>
            <a:srgbClr val="4E8A1A"/>
          </a:solidFill>
          <a:ln/>
        </p:spPr>
      </p:sp>
      <p:sp>
        <p:nvSpPr>
          <p:cNvPr id="13" name="Text 11"/>
          <p:cNvSpPr/>
          <p:nvPr/>
        </p:nvSpPr>
        <p:spPr>
          <a:xfrm>
            <a:off x="3739896" y="2331720"/>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4" name="Text 12"/>
          <p:cNvSpPr/>
          <p:nvPr/>
        </p:nvSpPr>
        <p:spPr>
          <a:xfrm>
            <a:off x="3739896" y="2816352"/>
            <a:ext cx="1965960" cy="237744"/>
          </a:xfrm>
          <a:prstGeom prst="rect">
            <a:avLst/>
          </a:prstGeom>
          <a:noFill/>
          <a:ln/>
        </p:spPr>
        <p:txBody>
          <a:bodyPr wrap="square" lIns="0" tIns="0" rIns="0" bIns="0" rtlCol="0" anchor="ctr"/>
          <a:lstStyle/>
          <a:p>
            <a:pPr indent="0" marL="0">
              <a:buNone/>
            </a:pPr>
            <a:r>
              <a:rPr lang="en-US" sz="1050" b="1" spc="80" kern="0" dirty="0">
                <a:solidFill>
                  <a:srgbClr val="6B6D7C"/>
                </a:solidFill>
                <a:latin typeface="Calibri" pitchFamily="34" charset="0"/>
                <a:ea typeface="Calibri" pitchFamily="34" charset="-122"/>
                <a:cs typeface="Calibri" pitchFamily="34" charset="-120"/>
              </a:rPr>
              <a:t>KASIM – OCAK</a:t>
            </a:r>
            <a:endParaRPr lang="en-US" sz="1050" dirty="0"/>
          </a:p>
        </p:txBody>
      </p:sp>
      <p:sp>
        <p:nvSpPr>
          <p:cNvPr id="15" name="Text 13"/>
          <p:cNvSpPr/>
          <p:nvPr/>
        </p:nvSpPr>
        <p:spPr>
          <a:xfrm>
            <a:off x="3739896" y="3072384"/>
            <a:ext cx="1965960" cy="566928"/>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Koruma becerileri</a:t>
            </a:r>
            <a:endParaRPr lang="en-US" sz="1700" dirty="0"/>
          </a:p>
        </p:txBody>
      </p:sp>
      <p:sp>
        <p:nvSpPr>
          <p:cNvPr id="16" name="Text 14"/>
          <p:cNvSpPr/>
          <p:nvPr/>
        </p:nvSpPr>
        <p:spPr>
          <a:xfrm>
            <a:off x="3739896" y="3675888"/>
            <a:ext cx="1938528" cy="1097280"/>
          </a:xfrm>
          <a:prstGeom prst="rect">
            <a:avLst/>
          </a:prstGeom>
          <a:noFill/>
          <a:ln/>
        </p:spPr>
        <p:txBody>
          <a:bodyPr wrap="square" lIns="0" tIns="0" rIns="0" bIns="0" rtlCol="0" anchor="ctr"/>
          <a:lstStyle/>
          <a:p>
            <a:pPr indent="0" marL="0">
              <a:buNone/>
            </a:pPr>
            <a:r>
              <a:rPr lang="en-US" sz="1250" dirty="0">
                <a:solidFill>
                  <a:srgbClr val="444653"/>
                </a:solidFill>
                <a:latin typeface="Calibri" pitchFamily="34" charset="0"/>
                <a:ea typeface="Calibri" pitchFamily="34" charset="-122"/>
                <a:cs typeface="Calibri" pitchFamily="34" charset="-120"/>
              </a:rPr>
              <a:t>Parola, kişisel bilgi, aldatıcı ileti, ekran ve uyku.</a:t>
            </a:r>
            <a:endParaRPr lang="en-US" sz="1250" dirty="0"/>
          </a:p>
        </p:txBody>
      </p:sp>
      <p:sp>
        <p:nvSpPr>
          <p:cNvPr id="17" name="Shape 15"/>
          <p:cNvSpPr/>
          <p:nvPr/>
        </p:nvSpPr>
        <p:spPr>
          <a:xfrm>
            <a:off x="6208776" y="2103120"/>
            <a:ext cx="2487168" cy="2834640"/>
          </a:xfrm>
          <a:prstGeom prst="roundRect">
            <a:avLst>
              <a:gd name="adj" fmla="val 4412"/>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18" name="Shape 16"/>
          <p:cNvSpPr/>
          <p:nvPr/>
        </p:nvSpPr>
        <p:spPr>
          <a:xfrm>
            <a:off x="6501384" y="2331720"/>
            <a:ext cx="384048" cy="384048"/>
          </a:xfrm>
          <a:prstGeom prst="ellipse">
            <a:avLst/>
          </a:prstGeom>
          <a:solidFill>
            <a:srgbClr val="A3540A"/>
          </a:solidFill>
          <a:ln/>
        </p:spPr>
      </p:sp>
      <p:sp>
        <p:nvSpPr>
          <p:cNvPr id="19" name="Text 17"/>
          <p:cNvSpPr/>
          <p:nvPr/>
        </p:nvSpPr>
        <p:spPr>
          <a:xfrm>
            <a:off x="6501384" y="2331720"/>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20" name="Text 18"/>
          <p:cNvSpPr/>
          <p:nvPr/>
        </p:nvSpPr>
        <p:spPr>
          <a:xfrm>
            <a:off x="6501384" y="2816352"/>
            <a:ext cx="1965960" cy="237744"/>
          </a:xfrm>
          <a:prstGeom prst="rect">
            <a:avLst/>
          </a:prstGeom>
          <a:noFill/>
          <a:ln/>
        </p:spPr>
        <p:txBody>
          <a:bodyPr wrap="square" lIns="0" tIns="0" rIns="0" bIns="0" rtlCol="0" anchor="ctr"/>
          <a:lstStyle/>
          <a:p>
            <a:pPr indent="0" marL="0">
              <a:buNone/>
            </a:pPr>
            <a:r>
              <a:rPr lang="en-US" sz="1050" b="1" spc="80" kern="0" dirty="0">
                <a:solidFill>
                  <a:srgbClr val="6B6D7C"/>
                </a:solidFill>
                <a:latin typeface="Calibri" pitchFamily="34" charset="0"/>
                <a:ea typeface="Calibri" pitchFamily="34" charset="-122"/>
                <a:cs typeface="Calibri" pitchFamily="34" charset="-120"/>
              </a:rPr>
              <a:t>ŞUBAT – NİSAN</a:t>
            </a:r>
            <a:endParaRPr lang="en-US" sz="1050" dirty="0"/>
          </a:p>
        </p:txBody>
      </p:sp>
      <p:sp>
        <p:nvSpPr>
          <p:cNvPr id="21" name="Text 19"/>
          <p:cNvSpPr/>
          <p:nvPr/>
        </p:nvSpPr>
        <p:spPr>
          <a:xfrm>
            <a:off x="6501384" y="3072384"/>
            <a:ext cx="1965960" cy="566928"/>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Sorgulama</a:t>
            </a:r>
            <a:endParaRPr lang="en-US" sz="1700" dirty="0"/>
          </a:p>
        </p:txBody>
      </p:sp>
      <p:sp>
        <p:nvSpPr>
          <p:cNvPr id="22" name="Text 20"/>
          <p:cNvSpPr/>
          <p:nvPr/>
        </p:nvSpPr>
        <p:spPr>
          <a:xfrm>
            <a:off x="6501384" y="3675888"/>
            <a:ext cx="1938528" cy="1097280"/>
          </a:xfrm>
          <a:prstGeom prst="rect">
            <a:avLst/>
          </a:prstGeom>
          <a:noFill/>
          <a:ln/>
        </p:spPr>
        <p:txBody>
          <a:bodyPr wrap="square" lIns="0" tIns="0" rIns="0" bIns="0" rtlCol="0" anchor="ctr"/>
          <a:lstStyle/>
          <a:p>
            <a:pPr indent="0" marL="0">
              <a:buNone/>
            </a:pPr>
            <a:r>
              <a:rPr lang="en-US" sz="1250" dirty="0">
                <a:solidFill>
                  <a:srgbClr val="444653"/>
                </a:solidFill>
                <a:latin typeface="Calibri" pitchFamily="34" charset="0"/>
                <a:ea typeface="Calibri" pitchFamily="34" charset="-122"/>
                <a:cs typeface="Calibri" pitchFamily="34" charset="-120"/>
              </a:rPr>
              <a:t>Kaynak doğrulama, reklam, yapay zekâ içerikleri.</a:t>
            </a:r>
            <a:endParaRPr lang="en-US" sz="1250" dirty="0"/>
          </a:p>
        </p:txBody>
      </p:sp>
      <p:sp>
        <p:nvSpPr>
          <p:cNvPr id="23" name="Shape 21"/>
          <p:cNvSpPr/>
          <p:nvPr/>
        </p:nvSpPr>
        <p:spPr>
          <a:xfrm>
            <a:off x="8970264" y="2103120"/>
            <a:ext cx="2487168" cy="2834640"/>
          </a:xfrm>
          <a:prstGeom prst="roundRect">
            <a:avLst>
              <a:gd name="adj" fmla="val 4412"/>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24" name="Shape 22"/>
          <p:cNvSpPr/>
          <p:nvPr/>
        </p:nvSpPr>
        <p:spPr>
          <a:xfrm>
            <a:off x="9262872" y="2331720"/>
            <a:ext cx="384048" cy="384048"/>
          </a:xfrm>
          <a:prstGeom prst="ellipse">
            <a:avLst/>
          </a:prstGeom>
          <a:solidFill>
            <a:srgbClr val="002068"/>
          </a:solidFill>
          <a:ln/>
        </p:spPr>
      </p:sp>
      <p:sp>
        <p:nvSpPr>
          <p:cNvPr id="25" name="Text 23"/>
          <p:cNvSpPr/>
          <p:nvPr/>
        </p:nvSpPr>
        <p:spPr>
          <a:xfrm>
            <a:off x="9262872" y="2331720"/>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6" name="Text 24"/>
          <p:cNvSpPr/>
          <p:nvPr/>
        </p:nvSpPr>
        <p:spPr>
          <a:xfrm>
            <a:off x="9262872" y="2816352"/>
            <a:ext cx="1965960" cy="237744"/>
          </a:xfrm>
          <a:prstGeom prst="rect">
            <a:avLst/>
          </a:prstGeom>
          <a:noFill/>
          <a:ln/>
        </p:spPr>
        <p:txBody>
          <a:bodyPr wrap="square" lIns="0" tIns="0" rIns="0" bIns="0" rtlCol="0" anchor="ctr"/>
          <a:lstStyle/>
          <a:p>
            <a:pPr indent="0" marL="0">
              <a:buNone/>
            </a:pPr>
            <a:r>
              <a:rPr lang="en-US" sz="1050" b="1" spc="80" kern="0" dirty="0">
                <a:solidFill>
                  <a:srgbClr val="6B6D7C"/>
                </a:solidFill>
                <a:latin typeface="Calibri" pitchFamily="34" charset="0"/>
                <a:ea typeface="Calibri" pitchFamily="34" charset="-122"/>
                <a:cs typeface="Calibri" pitchFamily="34" charset="-120"/>
              </a:rPr>
              <a:t>MAYIS – HAZİRAN</a:t>
            </a:r>
            <a:endParaRPr lang="en-US" sz="1050" dirty="0"/>
          </a:p>
        </p:txBody>
      </p:sp>
      <p:sp>
        <p:nvSpPr>
          <p:cNvPr id="27" name="Text 25"/>
          <p:cNvSpPr/>
          <p:nvPr/>
        </p:nvSpPr>
        <p:spPr>
          <a:xfrm>
            <a:off x="9262872" y="3072384"/>
            <a:ext cx="1965960" cy="566928"/>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Üretme ve katılım</a:t>
            </a:r>
            <a:endParaRPr lang="en-US" sz="1700" dirty="0"/>
          </a:p>
        </p:txBody>
      </p:sp>
      <p:sp>
        <p:nvSpPr>
          <p:cNvPr id="28" name="Text 26"/>
          <p:cNvSpPr/>
          <p:nvPr/>
        </p:nvSpPr>
        <p:spPr>
          <a:xfrm>
            <a:off x="9262872" y="3675888"/>
            <a:ext cx="1938528" cy="1097280"/>
          </a:xfrm>
          <a:prstGeom prst="rect">
            <a:avLst/>
          </a:prstGeom>
          <a:noFill/>
          <a:ln/>
        </p:spPr>
        <p:txBody>
          <a:bodyPr wrap="square" lIns="0" tIns="0" rIns="0" bIns="0" rtlCol="0" anchor="ctr"/>
          <a:lstStyle/>
          <a:p>
            <a:pPr indent="0" marL="0">
              <a:buNone/>
            </a:pPr>
            <a:r>
              <a:rPr lang="en-US" sz="1250" dirty="0">
                <a:solidFill>
                  <a:srgbClr val="444653"/>
                </a:solidFill>
                <a:latin typeface="Calibri" pitchFamily="34" charset="0"/>
                <a:ea typeface="Calibri" pitchFamily="34" charset="-122"/>
                <a:cs typeface="Calibri" pitchFamily="34" charset="-120"/>
              </a:rPr>
              <a:t>Öğrenilen, okula katkı sunan bir çalışmaya dönüşür.</a:t>
            </a:r>
            <a:endParaRPr lang="en-US" sz="1250" dirty="0"/>
          </a:p>
        </p:txBody>
      </p:sp>
      <p:sp>
        <p:nvSpPr>
          <p:cNvPr id="29" name="Shape 27"/>
          <p:cNvSpPr/>
          <p:nvPr/>
        </p:nvSpPr>
        <p:spPr>
          <a:xfrm>
            <a:off x="685800" y="5166360"/>
            <a:ext cx="10789920" cy="868680"/>
          </a:xfrm>
          <a:prstGeom prst="roundRect">
            <a:avLst>
              <a:gd name="adj" fmla="val 12632"/>
            </a:avLst>
          </a:prstGeom>
          <a:solidFill>
            <a:srgbClr val="E9EEFB"/>
          </a:solidFill>
          <a:ln w="12700">
            <a:solidFill>
              <a:srgbClr val="E9EEFB"/>
            </a:solidFill>
            <a:prstDash val="solid"/>
          </a:ln>
          <a:effectLst>
            <a:outerShdw sx="100000" sy="100000" kx="0" ky="0" algn="bl" rotWithShape="0" blurRad="127000" dist="25400" dir="5400000">
              <a:srgbClr val="000000">
                <a:alpha val="7000"/>
              </a:srgbClr>
            </a:outerShdw>
          </a:effectLst>
        </p:spPr>
      </p:sp>
      <p:sp>
        <p:nvSpPr>
          <p:cNvPr id="30" name="Text 28"/>
          <p:cNvSpPr/>
          <p:nvPr/>
        </p:nvSpPr>
        <p:spPr>
          <a:xfrm>
            <a:off x="1051560" y="5376672"/>
            <a:ext cx="10058400" cy="502920"/>
          </a:xfrm>
          <a:prstGeom prst="rect">
            <a:avLst/>
          </a:prstGeom>
          <a:noFill/>
          <a:ln/>
        </p:spPr>
        <p:txBody>
          <a:bodyPr wrap="square" lIns="0" tIns="0" rIns="0" bIns="0" rtlCol="0" anchor="ctr"/>
          <a:lstStyle/>
          <a:p>
            <a:pPr indent="0" marL="0">
              <a:buNone/>
            </a:pPr>
            <a:r>
              <a:rPr lang="en-US" sz="1450" b="1" dirty="0">
                <a:solidFill>
                  <a:srgbClr val="002068"/>
                </a:solidFill>
                <a:latin typeface="Calibri" pitchFamily="34" charset="0"/>
                <a:ea typeface="Calibri" pitchFamily="34" charset="-122"/>
                <a:cs typeface="Calibri" pitchFamily="34" charset="-120"/>
              </a:rPr>
              <a:t>Sizden istediğimiz: eylül ayında sınıfın yazdığı dijital kuralları evde de konuşun. Aynı kuralın iki yerde geçerli olması, çocuk için en anlaşılır durumdur.</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384048"/>
            <a:ext cx="10789920" cy="274320"/>
          </a:xfrm>
          <a:prstGeom prst="rect">
            <a:avLst/>
          </a:prstGeom>
          <a:noFill/>
          <a:ln/>
        </p:spPr>
        <p:txBody>
          <a:bodyPr wrap="square" lIns="0" tIns="0" rIns="0" bIns="0" rtlCol="0" anchor="ctr"/>
          <a:lstStyle/>
          <a:p>
            <a:pPr indent="0" marL="0">
              <a:buNone/>
            </a:pPr>
            <a:r>
              <a:rPr lang="en-US" sz="1200" b="1" spc="140" kern="0" dirty="0">
                <a:solidFill>
                  <a:srgbClr val="F57C00"/>
                </a:solidFill>
                <a:latin typeface="Calibri" pitchFamily="34" charset="0"/>
                <a:ea typeface="Calibri" pitchFamily="34" charset="-122"/>
                <a:cs typeface="Calibri" pitchFamily="34" charset="-120"/>
              </a:rPr>
              <a:t>EVDE</a:t>
            </a:r>
            <a:endParaRPr lang="en-US" sz="1200" dirty="0"/>
          </a:p>
        </p:txBody>
      </p:sp>
      <p:sp>
        <p:nvSpPr>
          <p:cNvPr id="3" name="Text 1"/>
          <p:cNvSpPr/>
          <p:nvPr/>
        </p:nvSpPr>
        <p:spPr>
          <a:xfrm>
            <a:off x="685800" y="658368"/>
            <a:ext cx="10789920" cy="731520"/>
          </a:xfrm>
          <a:prstGeom prst="rect">
            <a:avLst/>
          </a:prstGeom>
          <a:noFill/>
          <a:ln/>
        </p:spPr>
        <p:txBody>
          <a:bodyPr wrap="square" lIns="0" tIns="0" rIns="0" bIns="0" rtlCol="0" anchor="ctr"/>
          <a:lstStyle/>
          <a:p>
            <a:pPr indent="0" marL="0">
              <a:buNone/>
            </a:pPr>
            <a:r>
              <a:rPr lang="en-US" sz="3400" b="1" dirty="0">
                <a:solidFill>
                  <a:srgbClr val="002068"/>
                </a:solidFill>
                <a:latin typeface="Cambria" pitchFamily="34" charset="0"/>
                <a:ea typeface="Cambria" pitchFamily="34" charset="-122"/>
                <a:cs typeface="Cambria" pitchFamily="34" charset="-120"/>
              </a:rPr>
              <a:t>Evde işe yarayan beş alışkanlık</a:t>
            </a:r>
            <a:endParaRPr lang="en-US" sz="3400" dirty="0"/>
          </a:p>
        </p:txBody>
      </p:sp>
      <p:sp>
        <p:nvSpPr>
          <p:cNvPr id="4" name="Shape 2"/>
          <p:cNvSpPr/>
          <p:nvPr/>
        </p:nvSpPr>
        <p:spPr>
          <a:xfrm>
            <a:off x="713232" y="1700784"/>
            <a:ext cx="402336" cy="402336"/>
          </a:xfrm>
          <a:prstGeom prst="ellipse">
            <a:avLst/>
          </a:prstGeom>
          <a:solidFill>
            <a:srgbClr val="003399"/>
          </a:solidFill>
          <a:ln/>
        </p:spPr>
      </p:sp>
      <p:sp>
        <p:nvSpPr>
          <p:cNvPr id="5" name="Text 3"/>
          <p:cNvSpPr/>
          <p:nvPr/>
        </p:nvSpPr>
        <p:spPr>
          <a:xfrm>
            <a:off x="713232" y="1700784"/>
            <a:ext cx="402336" cy="402336"/>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6" name="Text 4"/>
          <p:cNvSpPr/>
          <p:nvPr/>
        </p:nvSpPr>
        <p:spPr>
          <a:xfrm>
            <a:off x="1298448" y="1591056"/>
            <a:ext cx="3749040" cy="365760"/>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Kuralı birlikte yazın</a:t>
            </a:r>
            <a:endParaRPr lang="en-US" sz="1700" dirty="0"/>
          </a:p>
        </p:txBody>
      </p:sp>
      <p:sp>
        <p:nvSpPr>
          <p:cNvPr id="7" name="Text 5"/>
          <p:cNvSpPr/>
          <p:nvPr/>
        </p:nvSpPr>
        <p:spPr>
          <a:xfrm>
            <a:off x="5120640" y="1609344"/>
            <a:ext cx="6355080" cy="658368"/>
          </a:xfrm>
          <a:prstGeom prst="rect">
            <a:avLst/>
          </a:prstGeom>
          <a:noFill/>
          <a:ln/>
        </p:spPr>
        <p:txBody>
          <a:bodyPr wrap="square" lIns="0" tIns="0" rIns="0" bIns="0" rtlCol="0" anchor="ctr"/>
          <a:lstStyle/>
          <a:p>
            <a:pPr indent="0" marL="0">
              <a:buNone/>
            </a:pPr>
            <a:r>
              <a:rPr lang="en-US" sz="1350" dirty="0">
                <a:solidFill>
                  <a:srgbClr val="444653"/>
                </a:solidFill>
                <a:latin typeface="Calibri" pitchFamily="34" charset="0"/>
                <a:ea typeface="Calibri" pitchFamily="34" charset="-122"/>
                <a:cs typeface="Calibri" pitchFamily="34" charset="-120"/>
              </a:rPr>
              <a:t>Tek taraflı konan kural tartışılır; birlikte yazılan kural uygulanır. Kâğıda yazıp buzdolabına asın.</a:t>
            </a:r>
            <a:endParaRPr lang="en-US" sz="1350" dirty="0"/>
          </a:p>
        </p:txBody>
      </p:sp>
      <p:sp>
        <p:nvSpPr>
          <p:cNvPr id="8" name="Shape 6"/>
          <p:cNvSpPr/>
          <p:nvPr/>
        </p:nvSpPr>
        <p:spPr>
          <a:xfrm>
            <a:off x="1298448" y="2359152"/>
            <a:ext cx="10177272" cy="0"/>
          </a:xfrm>
          <a:prstGeom prst="line">
            <a:avLst/>
          </a:prstGeom>
          <a:noFill/>
          <a:ln w="12700">
            <a:solidFill>
              <a:srgbClr val="E4E6F0"/>
            </a:solidFill>
            <a:prstDash val="solid"/>
          </a:ln>
        </p:spPr>
      </p:sp>
      <p:sp>
        <p:nvSpPr>
          <p:cNvPr id="9" name="Shape 7"/>
          <p:cNvSpPr/>
          <p:nvPr/>
        </p:nvSpPr>
        <p:spPr>
          <a:xfrm>
            <a:off x="713232" y="2596896"/>
            <a:ext cx="402336" cy="402336"/>
          </a:xfrm>
          <a:prstGeom prst="ellipse">
            <a:avLst/>
          </a:prstGeom>
          <a:solidFill>
            <a:srgbClr val="003399"/>
          </a:solidFill>
          <a:ln/>
        </p:spPr>
      </p:sp>
      <p:sp>
        <p:nvSpPr>
          <p:cNvPr id="10" name="Text 8"/>
          <p:cNvSpPr/>
          <p:nvPr/>
        </p:nvSpPr>
        <p:spPr>
          <a:xfrm>
            <a:off x="713232" y="2596896"/>
            <a:ext cx="402336" cy="402336"/>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1" name="Text 9"/>
          <p:cNvSpPr/>
          <p:nvPr/>
        </p:nvSpPr>
        <p:spPr>
          <a:xfrm>
            <a:off x="1298448" y="2487168"/>
            <a:ext cx="3749040" cy="365760"/>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Cihazı ortak alanda tutun</a:t>
            </a:r>
            <a:endParaRPr lang="en-US" sz="1700" dirty="0"/>
          </a:p>
        </p:txBody>
      </p:sp>
      <p:sp>
        <p:nvSpPr>
          <p:cNvPr id="12" name="Text 10"/>
          <p:cNvSpPr/>
          <p:nvPr/>
        </p:nvSpPr>
        <p:spPr>
          <a:xfrm>
            <a:off x="5120640" y="2505456"/>
            <a:ext cx="6355080" cy="658368"/>
          </a:xfrm>
          <a:prstGeom prst="rect">
            <a:avLst/>
          </a:prstGeom>
          <a:noFill/>
          <a:ln/>
        </p:spPr>
        <p:txBody>
          <a:bodyPr wrap="square" lIns="0" tIns="0" rIns="0" bIns="0" rtlCol="0" anchor="ctr"/>
          <a:lstStyle/>
          <a:p>
            <a:pPr indent="0" marL="0">
              <a:buNone/>
            </a:pPr>
            <a:r>
              <a:rPr lang="en-US" sz="1350" dirty="0">
                <a:solidFill>
                  <a:srgbClr val="444653"/>
                </a:solidFill>
                <a:latin typeface="Calibri" pitchFamily="34" charset="0"/>
                <a:ea typeface="Calibri" pitchFamily="34" charset="-122"/>
                <a:cs typeface="Calibri" pitchFamily="34" charset="-120"/>
              </a:rPr>
              <a:t>Özellikle küçük yaşta. Yatak odası ve kapalı kapı, sorunun görünmez kalmasının en yaygın nedeni.</a:t>
            </a:r>
            <a:endParaRPr lang="en-US" sz="1350" dirty="0"/>
          </a:p>
        </p:txBody>
      </p:sp>
      <p:sp>
        <p:nvSpPr>
          <p:cNvPr id="13" name="Shape 11"/>
          <p:cNvSpPr/>
          <p:nvPr/>
        </p:nvSpPr>
        <p:spPr>
          <a:xfrm>
            <a:off x="1298448" y="3255264"/>
            <a:ext cx="10177272" cy="0"/>
          </a:xfrm>
          <a:prstGeom prst="line">
            <a:avLst/>
          </a:prstGeom>
          <a:noFill/>
          <a:ln w="12700">
            <a:solidFill>
              <a:srgbClr val="E4E6F0"/>
            </a:solidFill>
            <a:prstDash val="solid"/>
          </a:ln>
        </p:spPr>
      </p:sp>
      <p:sp>
        <p:nvSpPr>
          <p:cNvPr id="14" name="Shape 12"/>
          <p:cNvSpPr/>
          <p:nvPr/>
        </p:nvSpPr>
        <p:spPr>
          <a:xfrm>
            <a:off x="713232" y="3493008"/>
            <a:ext cx="402336" cy="402336"/>
          </a:xfrm>
          <a:prstGeom prst="ellipse">
            <a:avLst/>
          </a:prstGeom>
          <a:solidFill>
            <a:srgbClr val="003399"/>
          </a:solidFill>
          <a:ln/>
        </p:spPr>
      </p:sp>
      <p:sp>
        <p:nvSpPr>
          <p:cNvPr id="15" name="Text 13"/>
          <p:cNvSpPr/>
          <p:nvPr/>
        </p:nvSpPr>
        <p:spPr>
          <a:xfrm>
            <a:off x="713232" y="3493008"/>
            <a:ext cx="402336" cy="402336"/>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6" name="Text 14"/>
          <p:cNvSpPr/>
          <p:nvPr/>
        </p:nvSpPr>
        <p:spPr>
          <a:xfrm>
            <a:off x="1298448" y="3383280"/>
            <a:ext cx="3749040" cy="365760"/>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Uyku saatinden önce ekranı kapatın</a:t>
            </a:r>
            <a:endParaRPr lang="en-US" sz="1700" dirty="0"/>
          </a:p>
        </p:txBody>
      </p:sp>
      <p:sp>
        <p:nvSpPr>
          <p:cNvPr id="17" name="Text 15"/>
          <p:cNvSpPr/>
          <p:nvPr/>
        </p:nvSpPr>
        <p:spPr>
          <a:xfrm>
            <a:off x="5120640" y="3401568"/>
            <a:ext cx="6355080" cy="658368"/>
          </a:xfrm>
          <a:prstGeom prst="rect">
            <a:avLst/>
          </a:prstGeom>
          <a:noFill/>
          <a:ln/>
        </p:spPr>
        <p:txBody>
          <a:bodyPr wrap="square" lIns="0" tIns="0" rIns="0" bIns="0" rtlCol="0" anchor="ctr"/>
          <a:lstStyle/>
          <a:p>
            <a:pPr indent="0" marL="0">
              <a:buNone/>
            </a:pPr>
            <a:r>
              <a:rPr lang="en-US" sz="1350" dirty="0">
                <a:solidFill>
                  <a:srgbClr val="444653"/>
                </a:solidFill>
                <a:latin typeface="Calibri" pitchFamily="34" charset="0"/>
                <a:ea typeface="Calibri" pitchFamily="34" charset="-122"/>
                <a:cs typeface="Calibri" pitchFamily="34" charset="-120"/>
              </a:rPr>
              <a:t>Şarj yerini yatak odasının dışında belirleyin. Kural cihaza değil, mekâna bağlansın.</a:t>
            </a:r>
            <a:endParaRPr lang="en-US" sz="1350" dirty="0"/>
          </a:p>
        </p:txBody>
      </p:sp>
      <p:sp>
        <p:nvSpPr>
          <p:cNvPr id="18" name="Shape 16"/>
          <p:cNvSpPr/>
          <p:nvPr/>
        </p:nvSpPr>
        <p:spPr>
          <a:xfrm>
            <a:off x="1298448" y="4151376"/>
            <a:ext cx="10177272" cy="0"/>
          </a:xfrm>
          <a:prstGeom prst="line">
            <a:avLst/>
          </a:prstGeom>
          <a:noFill/>
          <a:ln w="12700">
            <a:solidFill>
              <a:srgbClr val="E4E6F0"/>
            </a:solidFill>
            <a:prstDash val="solid"/>
          </a:ln>
        </p:spPr>
      </p:sp>
      <p:sp>
        <p:nvSpPr>
          <p:cNvPr id="19" name="Shape 17"/>
          <p:cNvSpPr/>
          <p:nvPr/>
        </p:nvSpPr>
        <p:spPr>
          <a:xfrm>
            <a:off x="713232" y="4389120"/>
            <a:ext cx="402336" cy="402336"/>
          </a:xfrm>
          <a:prstGeom prst="ellipse">
            <a:avLst/>
          </a:prstGeom>
          <a:solidFill>
            <a:srgbClr val="003399"/>
          </a:solidFill>
          <a:ln/>
        </p:spPr>
      </p:sp>
      <p:sp>
        <p:nvSpPr>
          <p:cNvPr id="20" name="Text 18"/>
          <p:cNvSpPr/>
          <p:nvPr/>
        </p:nvSpPr>
        <p:spPr>
          <a:xfrm>
            <a:off x="713232" y="4389120"/>
            <a:ext cx="402336" cy="402336"/>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1" name="Text 19"/>
          <p:cNvSpPr/>
          <p:nvPr/>
        </p:nvSpPr>
        <p:spPr>
          <a:xfrm>
            <a:off x="1298448" y="4279392"/>
            <a:ext cx="3749040" cy="365760"/>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Yasak yerine eşlik edin</a:t>
            </a:r>
            <a:endParaRPr lang="en-US" sz="1700" dirty="0"/>
          </a:p>
        </p:txBody>
      </p:sp>
      <p:sp>
        <p:nvSpPr>
          <p:cNvPr id="22" name="Text 20"/>
          <p:cNvSpPr/>
          <p:nvPr/>
        </p:nvSpPr>
        <p:spPr>
          <a:xfrm>
            <a:off x="5120640" y="4297680"/>
            <a:ext cx="6355080" cy="658368"/>
          </a:xfrm>
          <a:prstGeom prst="rect">
            <a:avLst/>
          </a:prstGeom>
          <a:noFill/>
          <a:ln/>
        </p:spPr>
        <p:txBody>
          <a:bodyPr wrap="square" lIns="0" tIns="0" rIns="0" bIns="0" rtlCol="0" anchor="ctr"/>
          <a:lstStyle/>
          <a:p>
            <a:pPr indent="0" marL="0">
              <a:buNone/>
            </a:pPr>
            <a:r>
              <a:rPr lang="en-US" sz="1350" dirty="0">
                <a:solidFill>
                  <a:srgbClr val="444653"/>
                </a:solidFill>
                <a:latin typeface="Calibri" pitchFamily="34" charset="0"/>
                <a:ea typeface="Calibri" pitchFamily="34" charset="-122"/>
                <a:cs typeface="Calibri" pitchFamily="34" charset="-120"/>
              </a:rPr>
              <a:t>Ara sıra onun oyununu birlikte oynayın, izlediğini birlikte izleyin. En iyi denetim, ilgidir.</a:t>
            </a:r>
            <a:endParaRPr lang="en-US" sz="1350" dirty="0"/>
          </a:p>
        </p:txBody>
      </p:sp>
      <p:sp>
        <p:nvSpPr>
          <p:cNvPr id="23" name="Shape 21"/>
          <p:cNvSpPr/>
          <p:nvPr/>
        </p:nvSpPr>
        <p:spPr>
          <a:xfrm>
            <a:off x="1298448" y="5047488"/>
            <a:ext cx="10177272" cy="0"/>
          </a:xfrm>
          <a:prstGeom prst="line">
            <a:avLst/>
          </a:prstGeom>
          <a:noFill/>
          <a:ln w="12700">
            <a:solidFill>
              <a:srgbClr val="E4E6F0"/>
            </a:solidFill>
            <a:prstDash val="solid"/>
          </a:ln>
        </p:spPr>
      </p:sp>
      <p:sp>
        <p:nvSpPr>
          <p:cNvPr id="24" name="Shape 22"/>
          <p:cNvSpPr/>
          <p:nvPr/>
        </p:nvSpPr>
        <p:spPr>
          <a:xfrm>
            <a:off x="713232" y="5285232"/>
            <a:ext cx="402336" cy="402336"/>
          </a:xfrm>
          <a:prstGeom prst="ellipse">
            <a:avLst/>
          </a:prstGeom>
          <a:solidFill>
            <a:srgbClr val="F57C00"/>
          </a:solidFill>
          <a:ln/>
        </p:spPr>
      </p:sp>
      <p:sp>
        <p:nvSpPr>
          <p:cNvPr id="25" name="Text 23"/>
          <p:cNvSpPr/>
          <p:nvPr/>
        </p:nvSpPr>
        <p:spPr>
          <a:xfrm>
            <a:off x="713232" y="5285232"/>
            <a:ext cx="402336" cy="402336"/>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6" name="Text 24"/>
          <p:cNvSpPr/>
          <p:nvPr/>
        </p:nvSpPr>
        <p:spPr>
          <a:xfrm>
            <a:off x="1298448" y="5175504"/>
            <a:ext cx="3749040" cy="365760"/>
          </a:xfrm>
          <a:prstGeom prst="rect">
            <a:avLst/>
          </a:prstGeom>
          <a:noFill/>
          <a:ln/>
        </p:spPr>
        <p:txBody>
          <a:bodyPr wrap="square" lIns="0" tIns="0" rIns="0" bIns="0" rtlCol="0" anchor="ctr"/>
          <a:lstStyle/>
          <a:p>
            <a:pPr indent="0" marL="0">
              <a:buNone/>
            </a:pPr>
            <a:r>
              <a:rPr lang="en-US" sz="1700" b="1" dirty="0">
                <a:solidFill>
                  <a:srgbClr val="002068"/>
                </a:solidFill>
                <a:latin typeface="Cambria" pitchFamily="34" charset="0"/>
                <a:ea typeface="Cambria" pitchFamily="34" charset="-122"/>
                <a:cs typeface="Cambria" pitchFamily="34" charset="-120"/>
              </a:rPr>
              <a:t>Kapıyı açık tutun</a:t>
            </a:r>
            <a:endParaRPr lang="en-US" sz="1700" dirty="0"/>
          </a:p>
        </p:txBody>
      </p:sp>
      <p:sp>
        <p:nvSpPr>
          <p:cNvPr id="27" name="Text 25"/>
          <p:cNvSpPr/>
          <p:nvPr/>
        </p:nvSpPr>
        <p:spPr>
          <a:xfrm>
            <a:off x="5120640" y="5193792"/>
            <a:ext cx="6355080" cy="658368"/>
          </a:xfrm>
          <a:prstGeom prst="rect">
            <a:avLst/>
          </a:prstGeom>
          <a:noFill/>
          <a:ln/>
        </p:spPr>
        <p:txBody>
          <a:bodyPr wrap="square" lIns="0" tIns="0" rIns="0" bIns="0" rtlCol="0" anchor="ctr"/>
          <a:lstStyle/>
          <a:p>
            <a:pPr indent="0" marL="0">
              <a:buNone/>
            </a:pPr>
            <a:r>
              <a:rPr lang="en-US" sz="1350" dirty="0">
                <a:solidFill>
                  <a:srgbClr val="444653"/>
                </a:solidFill>
                <a:latin typeface="Calibri" pitchFamily="34" charset="0"/>
                <a:ea typeface="Calibri" pitchFamily="34" charset="-122"/>
                <a:cs typeface="Calibri" pitchFamily="34" charset="-120"/>
              </a:rPr>
              <a:t>“Bana her şeyi söyleyebilirsin, kızmayacağım” cümlesini kurun ve tuttuğunuz sürece işe yarar.</a:t>
            </a:r>
            <a:endParaRPr lang="en-US" sz="13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384048"/>
            <a:ext cx="10789920" cy="274320"/>
          </a:xfrm>
          <a:prstGeom prst="rect">
            <a:avLst/>
          </a:prstGeom>
          <a:noFill/>
          <a:ln/>
        </p:spPr>
        <p:txBody>
          <a:bodyPr wrap="square" lIns="0" tIns="0" rIns="0" bIns="0" rtlCol="0" anchor="ctr"/>
          <a:lstStyle/>
          <a:p>
            <a:pPr indent="0" marL="0">
              <a:buNone/>
            </a:pPr>
            <a:r>
              <a:rPr lang="en-US" sz="1200" b="1" spc="140" kern="0" dirty="0">
                <a:solidFill>
                  <a:srgbClr val="F57C00"/>
                </a:solidFill>
                <a:latin typeface="Calibri" pitchFamily="34" charset="0"/>
                <a:ea typeface="Calibri" pitchFamily="34" charset="-122"/>
                <a:cs typeface="Calibri" pitchFamily="34" charset="-120"/>
              </a:rPr>
              <a:t>KONUŞMA</a:t>
            </a:r>
            <a:endParaRPr lang="en-US" sz="1200" dirty="0"/>
          </a:p>
        </p:txBody>
      </p:sp>
      <p:sp>
        <p:nvSpPr>
          <p:cNvPr id="3" name="Text 1"/>
          <p:cNvSpPr/>
          <p:nvPr/>
        </p:nvSpPr>
        <p:spPr>
          <a:xfrm>
            <a:off x="685800" y="658368"/>
            <a:ext cx="10789920" cy="731520"/>
          </a:xfrm>
          <a:prstGeom prst="rect">
            <a:avLst/>
          </a:prstGeom>
          <a:noFill/>
          <a:ln/>
        </p:spPr>
        <p:txBody>
          <a:bodyPr wrap="square" lIns="0" tIns="0" rIns="0" bIns="0" rtlCol="0" anchor="ctr"/>
          <a:lstStyle/>
          <a:p>
            <a:pPr indent="0" marL="0">
              <a:buNone/>
            </a:pPr>
            <a:r>
              <a:rPr lang="en-US" sz="3400" b="1" dirty="0">
                <a:solidFill>
                  <a:srgbClr val="002068"/>
                </a:solidFill>
                <a:latin typeface="Cambria" pitchFamily="34" charset="0"/>
                <a:ea typeface="Cambria" pitchFamily="34" charset="-122"/>
                <a:cs typeface="Cambria" pitchFamily="34" charset="-120"/>
              </a:rPr>
              <a:t>Ne soracağınızı bilemediğinizde</a:t>
            </a:r>
            <a:endParaRPr lang="en-US" sz="3400" dirty="0"/>
          </a:p>
        </p:txBody>
      </p:sp>
      <p:sp>
        <p:nvSpPr>
          <p:cNvPr id="4" name="Text 2"/>
          <p:cNvSpPr/>
          <p:nvPr/>
        </p:nvSpPr>
        <p:spPr>
          <a:xfrm>
            <a:off x="685800" y="1481328"/>
            <a:ext cx="10515600" cy="365760"/>
          </a:xfrm>
          <a:prstGeom prst="rect">
            <a:avLst/>
          </a:prstGeom>
          <a:noFill/>
          <a:ln/>
        </p:spPr>
        <p:txBody>
          <a:bodyPr wrap="square" lIns="0" tIns="0" rIns="0" bIns="0" rtlCol="0" anchor="ctr"/>
          <a:lstStyle/>
          <a:p>
            <a:pPr indent="0" marL="0">
              <a:buNone/>
            </a:pPr>
            <a:r>
              <a:rPr lang="en-US" sz="1500" dirty="0">
                <a:solidFill>
                  <a:srgbClr val="444653"/>
                </a:solidFill>
                <a:latin typeface="Calibri" pitchFamily="34" charset="0"/>
                <a:ea typeface="Calibri" pitchFamily="34" charset="-122"/>
                <a:cs typeface="Calibri" pitchFamily="34" charset="-120"/>
              </a:rPr>
              <a:t>Sorgu gibi duran sorular kapıyı kapatır. Sağdaki cümleler aynı bilgiyi almanızı sağlar.</a:t>
            </a:r>
            <a:endParaRPr lang="en-US" sz="1500" dirty="0"/>
          </a:p>
        </p:txBody>
      </p:sp>
      <p:sp>
        <p:nvSpPr>
          <p:cNvPr id="5" name="Text 3"/>
          <p:cNvSpPr/>
          <p:nvPr/>
        </p:nvSpPr>
        <p:spPr>
          <a:xfrm>
            <a:off x="1051560" y="2084832"/>
            <a:ext cx="4572000" cy="256032"/>
          </a:xfrm>
          <a:prstGeom prst="rect">
            <a:avLst/>
          </a:prstGeom>
          <a:noFill/>
          <a:ln/>
        </p:spPr>
        <p:txBody>
          <a:bodyPr wrap="square" lIns="0" tIns="0" rIns="0" bIns="0" rtlCol="0" anchor="ctr"/>
          <a:lstStyle/>
          <a:p>
            <a:pPr indent="0" marL="0">
              <a:buNone/>
            </a:pPr>
            <a:r>
              <a:rPr lang="en-US" sz="1100" b="1" spc="120" kern="0" dirty="0">
                <a:solidFill>
                  <a:srgbClr val="9AA0B4"/>
                </a:solidFill>
                <a:latin typeface="Calibri" pitchFamily="34" charset="0"/>
                <a:ea typeface="Calibri" pitchFamily="34" charset="-122"/>
                <a:cs typeface="Calibri" pitchFamily="34" charset="-120"/>
              </a:rPr>
              <a:t>BUNUN YERİNE</a:t>
            </a:r>
            <a:endParaRPr lang="en-US" sz="1100" dirty="0"/>
          </a:p>
        </p:txBody>
      </p:sp>
      <p:sp>
        <p:nvSpPr>
          <p:cNvPr id="6" name="Text 4"/>
          <p:cNvSpPr/>
          <p:nvPr/>
        </p:nvSpPr>
        <p:spPr>
          <a:xfrm>
            <a:off x="6629400" y="2084832"/>
            <a:ext cx="4572000" cy="256032"/>
          </a:xfrm>
          <a:prstGeom prst="rect">
            <a:avLst/>
          </a:prstGeom>
          <a:noFill/>
          <a:ln/>
        </p:spPr>
        <p:txBody>
          <a:bodyPr wrap="square" lIns="0" tIns="0" rIns="0" bIns="0" rtlCol="0" anchor="ctr"/>
          <a:lstStyle/>
          <a:p>
            <a:pPr indent="0" marL="0">
              <a:buNone/>
            </a:pPr>
            <a:r>
              <a:rPr lang="en-US" sz="1100" b="1" spc="120" kern="0" dirty="0">
                <a:solidFill>
                  <a:srgbClr val="F57C00"/>
                </a:solidFill>
                <a:latin typeface="Calibri" pitchFamily="34" charset="0"/>
                <a:ea typeface="Calibri" pitchFamily="34" charset="-122"/>
                <a:cs typeface="Calibri" pitchFamily="34" charset="-120"/>
              </a:rPr>
              <a:t>BUNU DENEYİN</a:t>
            </a:r>
            <a:endParaRPr lang="en-US" sz="1100" dirty="0"/>
          </a:p>
        </p:txBody>
      </p:sp>
      <p:sp>
        <p:nvSpPr>
          <p:cNvPr id="7" name="Shape 5"/>
          <p:cNvSpPr/>
          <p:nvPr/>
        </p:nvSpPr>
        <p:spPr>
          <a:xfrm>
            <a:off x="685800" y="2432304"/>
            <a:ext cx="5074920" cy="749808"/>
          </a:xfrm>
          <a:prstGeom prst="roundRect">
            <a:avLst>
              <a:gd name="adj" fmla="val 14634"/>
            </a:avLst>
          </a:prstGeom>
          <a:solidFill>
            <a:srgbClr val="F2F3F7"/>
          </a:solidFill>
          <a:ln w="12700">
            <a:solidFill>
              <a:srgbClr val="F2F3F7"/>
            </a:solidFill>
            <a:prstDash val="solid"/>
          </a:ln>
          <a:effectLst>
            <a:outerShdw sx="100000" sy="100000" kx="0" ky="0" algn="bl" rotWithShape="0" blurRad="127000" dist="25400" dir="5400000">
              <a:srgbClr val="000000">
                <a:alpha val="7000"/>
              </a:srgbClr>
            </a:outerShdw>
          </a:effectLst>
        </p:spPr>
      </p:sp>
      <p:sp>
        <p:nvSpPr>
          <p:cNvPr id="8" name="Text 6"/>
          <p:cNvSpPr/>
          <p:nvPr/>
        </p:nvSpPr>
        <p:spPr>
          <a:xfrm>
            <a:off x="960120" y="2615184"/>
            <a:ext cx="4572000" cy="411480"/>
          </a:xfrm>
          <a:prstGeom prst="rect">
            <a:avLst/>
          </a:prstGeom>
          <a:noFill/>
          <a:ln/>
        </p:spPr>
        <p:txBody>
          <a:bodyPr wrap="square" lIns="0" tIns="0" rIns="0" bIns="0" rtlCol="0" anchor="ctr"/>
          <a:lstStyle/>
          <a:p>
            <a:pPr indent="0" marL="0">
              <a:buNone/>
            </a:pPr>
            <a:r>
              <a:rPr lang="en-US" sz="1400" i="1" dirty="0">
                <a:solidFill>
                  <a:srgbClr val="7E8296"/>
                </a:solidFill>
                <a:latin typeface="Calibri" pitchFamily="34" charset="0"/>
                <a:ea typeface="Calibri" pitchFamily="34" charset="-122"/>
                <a:cs typeface="Calibri" pitchFamily="34" charset="-120"/>
              </a:rPr>
              <a:t>Bugün internette ne yaptın?</a:t>
            </a:r>
            <a:endParaRPr lang="en-US" sz="1400" dirty="0"/>
          </a:p>
        </p:txBody>
      </p:sp>
      <p:sp>
        <p:nvSpPr>
          <p:cNvPr id="9" name="Shape 7"/>
          <p:cNvSpPr/>
          <p:nvPr/>
        </p:nvSpPr>
        <p:spPr>
          <a:xfrm>
            <a:off x="6263640" y="2432304"/>
            <a:ext cx="5212080" cy="749808"/>
          </a:xfrm>
          <a:prstGeom prst="roundRect">
            <a:avLst>
              <a:gd name="adj" fmla="val 14634"/>
            </a:avLst>
          </a:prstGeom>
          <a:solidFill>
            <a:srgbClr val="FFF3E6"/>
          </a:solidFill>
          <a:ln w="12700">
            <a:solidFill>
              <a:srgbClr val="F9D4AE"/>
            </a:solidFill>
            <a:prstDash val="solid"/>
          </a:ln>
          <a:effectLst>
            <a:outerShdw sx="100000" sy="100000" kx="0" ky="0" algn="bl" rotWithShape="0" blurRad="127000" dist="25400" dir="5400000">
              <a:srgbClr val="000000">
                <a:alpha val="7000"/>
              </a:srgbClr>
            </a:outerShdw>
          </a:effectLst>
        </p:spPr>
      </p:sp>
      <p:sp>
        <p:nvSpPr>
          <p:cNvPr id="10" name="Text 8"/>
          <p:cNvSpPr/>
          <p:nvPr/>
        </p:nvSpPr>
        <p:spPr>
          <a:xfrm>
            <a:off x="6537960" y="2615184"/>
            <a:ext cx="4709160" cy="411480"/>
          </a:xfrm>
          <a:prstGeom prst="rect">
            <a:avLst/>
          </a:prstGeom>
          <a:noFill/>
          <a:ln/>
        </p:spPr>
        <p:txBody>
          <a:bodyPr wrap="square" lIns="0" tIns="0" rIns="0" bIns="0" rtlCol="0" anchor="ctr"/>
          <a:lstStyle/>
          <a:p>
            <a:pPr indent="0" marL="0">
              <a:buNone/>
            </a:pPr>
            <a:r>
              <a:rPr lang="en-US" sz="1400" b="1" dirty="0">
                <a:solidFill>
                  <a:srgbClr val="7A3E06"/>
                </a:solidFill>
                <a:latin typeface="Calibri" pitchFamily="34" charset="0"/>
                <a:ea typeface="Calibri" pitchFamily="34" charset="-122"/>
                <a:cs typeface="Calibri" pitchFamily="34" charset="-120"/>
              </a:rPr>
              <a:t>Bugün ekranda seni güldüren bir şey oldu mu?</a:t>
            </a:r>
            <a:endParaRPr lang="en-US" sz="1400" dirty="0"/>
          </a:p>
        </p:txBody>
      </p:sp>
      <p:sp>
        <p:nvSpPr>
          <p:cNvPr id="11" name="Shape 9"/>
          <p:cNvSpPr/>
          <p:nvPr/>
        </p:nvSpPr>
        <p:spPr>
          <a:xfrm>
            <a:off x="685800" y="3346704"/>
            <a:ext cx="5074920" cy="749808"/>
          </a:xfrm>
          <a:prstGeom prst="roundRect">
            <a:avLst>
              <a:gd name="adj" fmla="val 14634"/>
            </a:avLst>
          </a:prstGeom>
          <a:solidFill>
            <a:srgbClr val="F2F3F7"/>
          </a:solidFill>
          <a:ln w="12700">
            <a:solidFill>
              <a:srgbClr val="F2F3F7"/>
            </a:solidFill>
            <a:prstDash val="solid"/>
          </a:ln>
          <a:effectLst>
            <a:outerShdw sx="100000" sy="100000" kx="0" ky="0" algn="bl" rotWithShape="0" blurRad="127000" dist="25400" dir="5400000">
              <a:srgbClr val="000000">
                <a:alpha val="7000"/>
              </a:srgbClr>
            </a:outerShdw>
          </a:effectLst>
        </p:spPr>
      </p:sp>
      <p:sp>
        <p:nvSpPr>
          <p:cNvPr id="12" name="Text 10"/>
          <p:cNvSpPr/>
          <p:nvPr/>
        </p:nvSpPr>
        <p:spPr>
          <a:xfrm>
            <a:off x="960120" y="3529584"/>
            <a:ext cx="4572000" cy="411480"/>
          </a:xfrm>
          <a:prstGeom prst="rect">
            <a:avLst/>
          </a:prstGeom>
          <a:noFill/>
          <a:ln/>
        </p:spPr>
        <p:txBody>
          <a:bodyPr wrap="square" lIns="0" tIns="0" rIns="0" bIns="0" rtlCol="0" anchor="ctr"/>
          <a:lstStyle/>
          <a:p>
            <a:pPr indent="0" marL="0">
              <a:buNone/>
            </a:pPr>
            <a:r>
              <a:rPr lang="en-US" sz="1400" i="1" dirty="0">
                <a:solidFill>
                  <a:srgbClr val="7E8296"/>
                </a:solidFill>
                <a:latin typeface="Calibri" pitchFamily="34" charset="0"/>
                <a:ea typeface="Calibri" pitchFamily="34" charset="-122"/>
                <a:cs typeface="Calibri" pitchFamily="34" charset="-120"/>
              </a:rPr>
              <a:t>O oyunu bırak artık.</a:t>
            </a:r>
            <a:endParaRPr lang="en-US" sz="1400" dirty="0"/>
          </a:p>
        </p:txBody>
      </p:sp>
      <p:sp>
        <p:nvSpPr>
          <p:cNvPr id="13" name="Shape 11"/>
          <p:cNvSpPr/>
          <p:nvPr/>
        </p:nvSpPr>
        <p:spPr>
          <a:xfrm>
            <a:off x="6263640" y="3346704"/>
            <a:ext cx="5212080" cy="749808"/>
          </a:xfrm>
          <a:prstGeom prst="roundRect">
            <a:avLst>
              <a:gd name="adj" fmla="val 14634"/>
            </a:avLst>
          </a:prstGeom>
          <a:solidFill>
            <a:srgbClr val="FFF3E6"/>
          </a:solidFill>
          <a:ln w="12700">
            <a:solidFill>
              <a:srgbClr val="F9D4AE"/>
            </a:solidFill>
            <a:prstDash val="solid"/>
          </a:ln>
          <a:effectLst>
            <a:outerShdw sx="100000" sy="100000" kx="0" ky="0" algn="bl" rotWithShape="0" blurRad="127000" dist="25400" dir="5400000">
              <a:srgbClr val="000000">
                <a:alpha val="7000"/>
              </a:srgbClr>
            </a:outerShdw>
          </a:effectLst>
        </p:spPr>
      </p:sp>
      <p:sp>
        <p:nvSpPr>
          <p:cNvPr id="14" name="Text 12"/>
          <p:cNvSpPr/>
          <p:nvPr/>
        </p:nvSpPr>
        <p:spPr>
          <a:xfrm>
            <a:off x="6537960" y="3529584"/>
            <a:ext cx="4709160" cy="411480"/>
          </a:xfrm>
          <a:prstGeom prst="rect">
            <a:avLst/>
          </a:prstGeom>
          <a:noFill/>
          <a:ln/>
        </p:spPr>
        <p:txBody>
          <a:bodyPr wrap="square" lIns="0" tIns="0" rIns="0" bIns="0" rtlCol="0" anchor="ctr"/>
          <a:lstStyle/>
          <a:p>
            <a:pPr indent="0" marL="0">
              <a:buNone/>
            </a:pPr>
            <a:r>
              <a:rPr lang="en-US" sz="1400" b="1" dirty="0">
                <a:solidFill>
                  <a:srgbClr val="7A3E06"/>
                </a:solidFill>
                <a:latin typeface="Calibri" pitchFamily="34" charset="0"/>
                <a:ea typeface="Calibri" pitchFamily="34" charset="-122"/>
                <a:cs typeface="Calibri" pitchFamily="34" charset="-120"/>
              </a:rPr>
              <a:t>Bu oyunda en zor kısım neresi? Bana gösterir misin?</a:t>
            </a:r>
            <a:endParaRPr lang="en-US" sz="1400" dirty="0"/>
          </a:p>
        </p:txBody>
      </p:sp>
      <p:sp>
        <p:nvSpPr>
          <p:cNvPr id="15" name="Shape 13"/>
          <p:cNvSpPr/>
          <p:nvPr/>
        </p:nvSpPr>
        <p:spPr>
          <a:xfrm>
            <a:off x="685800" y="4261104"/>
            <a:ext cx="5074920" cy="749808"/>
          </a:xfrm>
          <a:prstGeom prst="roundRect">
            <a:avLst>
              <a:gd name="adj" fmla="val 14634"/>
            </a:avLst>
          </a:prstGeom>
          <a:solidFill>
            <a:srgbClr val="F2F3F7"/>
          </a:solidFill>
          <a:ln w="12700">
            <a:solidFill>
              <a:srgbClr val="F2F3F7"/>
            </a:solidFill>
            <a:prstDash val="solid"/>
          </a:ln>
          <a:effectLst>
            <a:outerShdw sx="100000" sy="100000" kx="0" ky="0" algn="bl" rotWithShape="0" blurRad="127000" dist="25400" dir="5400000">
              <a:srgbClr val="000000">
                <a:alpha val="7000"/>
              </a:srgbClr>
            </a:outerShdw>
          </a:effectLst>
        </p:spPr>
      </p:sp>
      <p:sp>
        <p:nvSpPr>
          <p:cNvPr id="16" name="Text 14"/>
          <p:cNvSpPr/>
          <p:nvPr/>
        </p:nvSpPr>
        <p:spPr>
          <a:xfrm>
            <a:off x="960120" y="4443984"/>
            <a:ext cx="4572000" cy="411480"/>
          </a:xfrm>
          <a:prstGeom prst="rect">
            <a:avLst/>
          </a:prstGeom>
          <a:noFill/>
          <a:ln/>
        </p:spPr>
        <p:txBody>
          <a:bodyPr wrap="square" lIns="0" tIns="0" rIns="0" bIns="0" rtlCol="0" anchor="ctr"/>
          <a:lstStyle/>
          <a:p>
            <a:pPr indent="0" marL="0">
              <a:buNone/>
            </a:pPr>
            <a:r>
              <a:rPr lang="en-US" sz="1400" i="1" dirty="0">
                <a:solidFill>
                  <a:srgbClr val="7E8296"/>
                </a:solidFill>
                <a:latin typeface="Calibri" pitchFamily="34" charset="0"/>
                <a:ea typeface="Calibri" pitchFamily="34" charset="-122"/>
                <a:cs typeface="Calibri" pitchFamily="34" charset="-120"/>
              </a:rPr>
              <a:t>Kiminle konuşuyorsun?</a:t>
            </a:r>
            <a:endParaRPr lang="en-US" sz="1400" dirty="0"/>
          </a:p>
        </p:txBody>
      </p:sp>
      <p:sp>
        <p:nvSpPr>
          <p:cNvPr id="17" name="Shape 15"/>
          <p:cNvSpPr/>
          <p:nvPr/>
        </p:nvSpPr>
        <p:spPr>
          <a:xfrm>
            <a:off x="6263640" y="4261104"/>
            <a:ext cx="5212080" cy="749808"/>
          </a:xfrm>
          <a:prstGeom prst="roundRect">
            <a:avLst>
              <a:gd name="adj" fmla="val 14634"/>
            </a:avLst>
          </a:prstGeom>
          <a:solidFill>
            <a:srgbClr val="FFF3E6"/>
          </a:solidFill>
          <a:ln w="12700">
            <a:solidFill>
              <a:srgbClr val="F9D4AE"/>
            </a:solidFill>
            <a:prstDash val="solid"/>
          </a:ln>
          <a:effectLst>
            <a:outerShdw sx="100000" sy="100000" kx="0" ky="0" algn="bl" rotWithShape="0" blurRad="127000" dist="25400" dir="5400000">
              <a:srgbClr val="000000">
                <a:alpha val="7000"/>
              </a:srgbClr>
            </a:outerShdw>
          </a:effectLst>
        </p:spPr>
      </p:sp>
      <p:sp>
        <p:nvSpPr>
          <p:cNvPr id="18" name="Text 16"/>
          <p:cNvSpPr/>
          <p:nvPr/>
        </p:nvSpPr>
        <p:spPr>
          <a:xfrm>
            <a:off x="6537960" y="4443984"/>
            <a:ext cx="4709160" cy="411480"/>
          </a:xfrm>
          <a:prstGeom prst="rect">
            <a:avLst/>
          </a:prstGeom>
          <a:noFill/>
          <a:ln/>
        </p:spPr>
        <p:txBody>
          <a:bodyPr wrap="square" lIns="0" tIns="0" rIns="0" bIns="0" rtlCol="0" anchor="ctr"/>
          <a:lstStyle/>
          <a:p>
            <a:pPr indent="0" marL="0">
              <a:buNone/>
            </a:pPr>
            <a:r>
              <a:rPr lang="en-US" sz="1400" b="1" dirty="0">
                <a:solidFill>
                  <a:srgbClr val="7A3E06"/>
                </a:solidFill>
                <a:latin typeface="Calibri" pitchFamily="34" charset="0"/>
                <a:ea typeface="Calibri" pitchFamily="34" charset="-122"/>
                <a:cs typeface="Calibri" pitchFamily="34" charset="-120"/>
              </a:rPr>
              <a:t>Bu arkadaşınla nereden tanışıyorsunuz?</a:t>
            </a:r>
            <a:endParaRPr lang="en-US" sz="1400" dirty="0"/>
          </a:p>
        </p:txBody>
      </p:sp>
      <p:sp>
        <p:nvSpPr>
          <p:cNvPr id="19" name="Shape 17"/>
          <p:cNvSpPr/>
          <p:nvPr/>
        </p:nvSpPr>
        <p:spPr>
          <a:xfrm>
            <a:off x="685800" y="5175504"/>
            <a:ext cx="5074920" cy="749808"/>
          </a:xfrm>
          <a:prstGeom prst="roundRect">
            <a:avLst>
              <a:gd name="adj" fmla="val 14634"/>
            </a:avLst>
          </a:prstGeom>
          <a:solidFill>
            <a:srgbClr val="F2F3F7"/>
          </a:solidFill>
          <a:ln w="12700">
            <a:solidFill>
              <a:srgbClr val="F2F3F7"/>
            </a:solidFill>
            <a:prstDash val="solid"/>
          </a:ln>
          <a:effectLst>
            <a:outerShdw sx="100000" sy="100000" kx="0" ky="0" algn="bl" rotWithShape="0" blurRad="127000" dist="25400" dir="5400000">
              <a:srgbClr val="000000">
                <a:alpha val="7000"/>
              </a:srgbClr>
            </a:outerShdw>
          </a:effectLst>
        </p:spPr>
      </p:sp>
      <p:sp>
        <p:nvSpPr>
          <p:cNvPr id="20" name="Text 18"/>
          <p:cNvSpPr/>
          <p:nvPr/>
        </p:nvSpPr>
        <p:spPr>
          <a:xfrm>
            <a:off x="960120" y="5358384"/>
            <a:ext cx="4572000" cy="411480"/>
          </a:xfrm>
          <a:prstGeom prst="rect">
            <a:avLst/>
          </a:prstGeom>
          <a:noFill/>
          <a:ln/>
        </p:spPr>
        <p:txBody>
          <a:bodyPr wrap="square" lIns="0" tIns="0" rIns="0" bIns="0" rtlCol="0" anchor="ctr"/>
          <a:lstStyle/>
          <a:p>
            <a:pPr indent="0" marL="0">
              <a:buNone/>
            </a:pPr>
            <a:r>
              <a:rPr lang="en-US" sz="1400" i="1" dirty="0">
                <a:solidFill>
                  <a:srgbClr val="7E8296"/>
                </a:solidFill>
                <a:latin typeface="Calibri" pitchFamily="34" charset="0"/>
                <a:ea typeface="Calibri" pitchFamily="34" charset="-122"/>
                <a:cs typeface="Calibri" pitchFamily="34" charset="-120"/>
              </a:rPr>
              <a:t>Telefonu ver bakayım.</a:t>
            </a:r>
            <a:endParaRPr lang="en-US" sz="1400" dirty="0"/>
          </a:p>
        </p:txBody>
      </p:sp>
      <p:sp>
        <p:nvSpPr>
          <p:cNvPr id="21" name="Shape 19"/>
          <p:cNvSpPr/>
          <p:nvPr/>
        </p:nvSpPr>
        <p:spPr>
          <a:xfrm>
            <a:off x="6263640" y="5175504"/>
            <a:ext cx="5212080" cy="749808"/>
          </a:xfrm>
          <a:prstGeom prst="roundRect">
            <a:avLst>
              <a:gd name="adj" fmla="val 14634"/>
            </a:avLst>
          </a:prstGeom>
          <a:solidFill>
            <a:srgbClr val="FFF3E6"/>
          </a:solidFill>
          <a:ln w="12700">
            <a:solidFill>
              <a:srgbClr val="F9D4AE"/>
            </a:solidFill>
            <a:prstDash val="solid"/>
          </a:ln>
          <a:effectLst>
            <a:outerShdw sx="100000" sy="100000" kx="0" ky="0" algn="bl" rotWithShape="0" blurRad="127000" dist="25400" dir="5400000">
              <a:srgbClr val="000000">
                <a:alpha val="7000"/>
              </a:srgbClr>
            </a:outerShdw>
          </a:effectLst>
        </p:spPr>
      </p:sp>
      <p:sp>
        <p:nvSpPr>
          <p:cNvPr id="22" name="Text 20"/>
          <p:cNvSpPr/>
          <p:nvPr/>
        </p:nvSpPr>
        <p:spPr>
          <a:xfrm>
            <a:off x="6537960" y="5358384"/>
            <a:ext cx="4709160" cy="411480"/>
          </a:xfrm>
          <a:prstGeom prst="rect">
            <a:avLst/>
          </a:prstGeom>
          <a:noFill/>
          <a:ln/>
        </p:spPr>
        <p:txBody>
          <a:bodyPr wrap="square" lIns="0" tIns="0" rIns="0" bIns="0" rtlCol="0" anchor="ctr"/>
          <a:lstStyle/>
          <a:p>
            <a:pPr indent="0" marL="0">
              <a:buNone/>
            </a:pPr>
            <a:r>
              <a:rPr lang="en-US" sz="1400" b="1" dirty="0">
                <a:solidFill>
                  <a:srgbClr val="7A3E06"/>
                </a:solidFill>
                <a:latin typeface="Calibri" pitchFamily="34" charset="0"/>
                <a:ea typeface="Calibri" pitchFamily="34" charset="-122"/>
                <a:cs typeface="Calibri" pitchFamily="34" charset="-120"/>
              </a:rPr>
              <a:t>Birlikte bakalım mı? Merak ettim.</a:t>
            </a:r>
            <a:endParaRPr lang="en-US" sz="1400" dirty="0"/>
          </a:p>
        </p:txBody>
      </p:sp>
      <p:sp>
        <p:nvSpPr>
          <p:cNvPr id="23" name="Text 21"/>
          <p:cNvSpPr/>
          <p:nvPr/>
        </p:nvSpPr>
        <p:spPr>
          <a:xfrm>
            <a:off x="685800" y="6144768"/>
            <a:ext cx="10789920" cy="320040"/>
          </a:xfrm>
          <a:prstGeom prst="rect">
            <a:avLst/>
          </a:prstGeom>
          <a:noFill/>
          <a:ln/>
        </p:spPr>
        <p:txBody>
          <a:bodyPr wrap="square" lIns="0" tIns="0" rIns="0" bIns="0" rtlCol="0" anchor="ctr"/>
          <a:lstStyle/>
          <a:p>
            <a:pPr indent="0" marL="0">
              <a:buNone/>
            </a:pPr>
            <a:r>
              <a:rPr lang="en-US" sz="1350" i="1" dirty="0">
                <a:solidFill>
                  <a:srgbClr val="6B6D7C"/>
                </a:solidFill>
                <a:latin typeface="Calibri" pitchFamily="34" charset="0"/>
                <a:ea typeface="Calibri" pitchFamily="34" charset="-122"/>
                <a:cs typeface="Calibri" pitchFamily="34" charset="-120"/>
              </a:rPr>
              <a:t>Ortak nokta: soru yerine ilgi. Çocuk denetlendiğini değil, merak edildiğini hissediyor.</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384048"/>
            <a:ext cx="10789920" cy="274320"/>
          </a:xfrm>
          <a:prstGeom prst="rect">
            <a:avLst/>
          </a:prstGeom>
          <a:noFill/>
          <a:ln/>
        </p:spPr>
        <p:txBody>
          <a:bodyPr wrap="square" lIns="0" tIns="0" rIns="0" bIns="0" rtlCol="0" anchor="ctr"/>
          <a:lstStyle/>
          <a:p>
            <a:pPr indent="0" marL="0">
              <a:buNone/>
            </a:pPr>
            <a:r>
              <a:rPr lang="en-US" sz="1200" b="1" spc="140" kern="0" dirty="0">
                <a:solidFill>
                  <a:srgbClr val="F57C00"/>
                </a:solidFill>
                <a:latin typeface="Calibri" pitchFamily="34" charset="0"/>
                <a:ea typeface="Calibri" pitchFamily="34" charset="-122"/>
                <a:cs typeface="Calibri" pitchFamily="34" charset="-120"/>
              </a:rPr>
              <a:t>FARK EDİLMEYEN</a:t>
            </a:r>
            <a:endParaRPr lang="en-US" sz="1200" dirty="0"/>
          </a:p>
        </p:txBody>
      </p:sp>
      <p:sp>
        <p:nvSpPr>
          <p:cNvPr id="3" name="Text 1"/>
          <p:cNvSpPr/>
          <p:nvPr/>
        </p:nvSpPr>
        <p:spPr>
          <a:xfrm>
            <a:off x="685800" y="658368"/>
            <a:ext cx="10789920" cy="731520"/>
          </a:xfrm>
          <a:prstGeom prst="rect">
            <a:avLst/>
          </a:prstGeom>
          <a:noFill/>
          <a:ln/>
        </p:spPr>
        <p:txBody>
          <a:bodyPr wrap="square" lIns="0" tIns="0" rIns="0" bIns="0" rtlCol="0" anchor="ctr"/>
          <a:lstStyle/>
          <a:p>
            <a:pPr indent="0" marL="0">
              <a:buNone/>
            </a:pPr>
            <a:r>
              <a:rPr lang="en-US" sz="3400" b="1" dirty="0">
                <a:solidFill>
                  <a:srgbClr val="002068"/>
                </a:solidFill>
                <a:latin typeface="Cambria" pitchFamily="34" charset="0"/>
                <a:ea typeface="Cambria" pitchFamily="34" charset="-122"/>
                <a:cs typeface="Cambria" pitchFamily="34" charset="-120"/>
              </a:rPr>
              <a:t>Bir de bizim paylaşımlarımız var</a:t>
            </a:r>
            <a:endParaRPr lang="en-US" sz="3400" dirty="0"/>
          </a:p>
        </p:txBody>
      </p:sp>
      <p:sp>
        <p:nvSpPr>
          <p:cNvPr id="4" name="Shape 2"/>
          <p:cNvSpPr/>
          <p:nvPr/>
        </p:nvSpPr>
        <p:spPr>
          <a:xfrm>
            <a:off x="685800" y="1600200"/>
            <a:ext cx="10789920" cy="1143000"/>
          </a:xfrm>
          <a:prstGeom prst="roundRect">
            <a:avLst>
              <a:gd name="adj" fmla="val 9600"/>
            </a:avLst>
          </a:prstGeom>
          <a:solidFill>
            <a:srgbClr val="E9EEFB"/>
          </a:solidFill>
          <a:ln w="12700">
            <a:solidFill>
              <a:srgbClr val="E9EEFB"/>
            </a:solidFill>
            <a:prstDash val="solid"/>
          </a:ln>
          <a:effectLst>
            <a:outerShdw sx="100000" sy="100000" kx="0" ky="0" algn="bl" rotWithShape="0" blurRad="127000" dist="25400" dir="5400000">
              <a:srgbClr val="000000">
                <a:alpha val="7000"/>
              </a:srgbClr>
            </a:outerShdw>
          </a:effectLst>
        </p:spPr>
      </p:sp>
      <p:sp>
        <p:nvSpPr>
          <p:cNvPr id="5" name="Text 3"/>
          <p:cNvSpPr/>
          <p:nvPr/>
        </p:nvSpPr>
        <p:spPr>
          <a:xfrm>
            <a:off x="1051560" y="1828800"/>
            <a:ext cx="10058400" cy="685800"/>
          </a:xfrm>
          <a:prstGeom prst="rect">
            <a:avLst/>
          </a:prstGeom>
          <a:noFill/>
          <a:ln/>
        </p:spPr>
        <p:txBody>
          <a:bodyPr wrap="square" lIns="0" tIns="0" rIns="0" bIns="0" rtlCol="0" anchor="ctr"/>
          <a:lstStyle/>
          <a:p>
            <a:pPr indent="0" marL="0">
              <a:lnSpc>
                <a:spcPts val="2500"/>
              </a:lnSpc>
              <a:buNone/>
            </a:pPr>
            <a:r>
              <a:rPr lang="en-US" sz="1800" i="1" dirty="0">
                <a:solidFill>
                  <a:srgbClr val="002068"/>
                </a:solidFill>
                <a:latin typeface="Cambria" pitchFamily="34" charset="0"/>
                <a:ea typeface="Cambria" pitchFamily="34" charset="-122"/>
                <a:cs typeface="Cambria" pitchFamily="34" charset="-120"/>
              </a:rPr>
              <a:t>“Paylaşan ebeveynlik”, anne babanın çocuğuna ait bilgi ve görselleri sosyal medyada paylaşmasını anlatan bir kavram.</a:t>
            </a:r>
            <a:endParaRPr lang="en-US" sz="1800" dirty="0"/>
          </a:p>
        </p:txBody>
      </p:sp>
      <p:sp>
        <p:nvSpPr>
          <p:cNvPr id="6" name="Shape 4"/>
          <p:cNvSpPr/>
          <p:nvPr/>
        </p:nvSpPr>
        <p:spPr>
          <a:xfrm>
            <a:off x="685800" y="2971800"/>
            <a:ext cx="3401568" cy="1965960"/>
          </a:xfrm>
          <a:prstGeom prst="roundRect">
            <a:avLst>
              <a:gd name="adj" fmla="val 5581"/>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7" name="Text 5"/>
          <p:cNvSpPr/>
          <p:nvPr/>
        </p:nvSpPr>
        <p:spPr>
          <a:xfrm>
            <a:off x="978408" y="3200400"/>
            <a:ext cx="2834640" cy="320040"/>
          </a:xfrm>
          <a:prstGeom prst="rect">
            <a:avLst/>
          </a:prstGeom>
          <a:noFill/>
          <a:ln/>
        </p:spPr>
        <p:txBody>
          <a:bodyPr wrap="square" lIns="0" tIns="0" rIns="0" bIns="0" rtlCol="0" anchor="ctr"/>
          <a:lstStyle/>
          <a:p>
            <a:pPr indent="0" marL="0">
              <a:buNone/>
            </a:pPr>
            <a:r>
              <a:rPr lang="en-US" sz="1700" b="1" dirty="0">
                <a:solidFill>
                  <a:srgbClr val="F57C00"/>
                </a:solidFill>
                <a:latin typeface="Cambria" pitchFamily="34" charset="0"/>
                <a:ea typeface="Cambria" pitchFamily="34" charset="-122"/>
                <a:cs typeface="Cambria" pitchFamily="34" charset="-120"/>
              </a:rPr>
              <a:t>Rıza sorusu</a:t>
            </a:r>
            <a:endParaRPr lang="en-US" sz="1700" dirty="0"/>
          </a:p>
        </p:txBody>
      </p:sp>
      <p:sp>
        <p:nvSpPr>
          <p:cNvPr id="8" name="Text 6"/>
          <p:cNvSpPr/>
          <p:nvPr/>
        </p:nvSpPr>
        <p:spPr>
          <a:xfrm>
            <a:off x="978408" y="3584448"/>
            <a:ext cx="2852928" cy="1234440"/>
          </a:xfrm>
          <a:prstGeom prst="rect">
            <a:avLst/>
          </a:prstGeom>
          <a:noFill/>
          <a:ln/>
        </p:spPr>
        <p:txBody>
          <a:bodyPr wrap="square" lIns="0" tIns="0" rIns="0" bIns="0" rtlCol="0" anchor="ctr"/>
          <a:lstStyle/>
          <a:p>
            <a:pPr indent="0" marL="0">
              <a:buNone/>
            </a:pPr>
            <a:r>
              <a:rPr lang="en-US" sz="1350" dirty="0">
                <a:solidFill>
                  <a:srgbClr val="444653"/>
                </a:solidFill>
                <a:latin typeface="Calibri" pitchFamily="34" charset="0"/>
                <a:ea typeface="Calibri" pitchFamily="34" charset="-122"/>
                <a:cs typeface="Calibri" pitchFamily="34" charset="-120"/>
              </a:rPr>
              <a:t>Çocuk henüz kendi adına karar veremiyorken onun görüntüsü üzerinde biz karar veriyoruz.</a:t>
            </a:r>
            <a:endParaRPr lang="en-US" sz="1350" dirty="0"/>
          </a:p>
        </p:txBody>
      </p:sp>
      <p:sp>
        <p:nvSpPr>
          <p:cNvPr id="9" name="Shape 7"/>
          <p:cNvSpPr/>
          <p:nvPr/>
        </p:nvSpPr>
        <p:spPr>
          <a:xfrm>
            <a:off x="4361688" y="2971800"/>
            <a:ext cx="3401568" cy="1965960"/>
          </a:xfrm>
          <a:prstGeom prst="roundRect">
            <a:avLst>
              <a:gd name="adj" fmla="val 5581"/>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10" name="Text 8"/>
          <p:cNvSpPr/>
          <p:nvPr/>
        </p:nvSpPr>
        <p:spPr>
          <a:xfrm>
            <a:off x="4654296" y="3200400"/>
            <a:ext cx="2834640" cy="320040"/>
          </a:xfrm>
          <a:prstGeom prst="rect">
            <a:avLst/>
          </a:prstGeom>
          <a:noFill/>
          <a:ln/>
        </p:spPr>
        <p:txBody>
          <a:bodyPr wrap="square" lIns="0" tIns="0" rIns="0" bIns="0" rtlCol="0" anchor="ctr"/>
          <a:lstStyle/>
          <a:p>
            <a:pPr indent="0" marL="0">
              <a:buNone/>
            </a:pPr>
            <a:r>
              <a:rPr lang="en-US" sz="1700" b="1" dirty="0">
                <a:solidFill>
                  <a:srgbClr val="F57C00"/>
                </a:solidFill>
                <a:latin typeface="Cambria" pitchFamily="34" charset="0"/>
                <a:ea typeface="Cambria" pitchFamily="34" charset="-122"/>
                <a:cs typeface="Cambria" pitchFamily="34" charset="-120"/>
              </a:rPr>
              <a:t>Kalıcılık</a:t>
            </a:r>
            <a:endParaRPr lang="en-US" sz="1700" dirty="0"/>
          </a:p>
        </p:txBody>
      </p:sp>
      <p:sp>
        <p:nvSpPr>
          <p:cNvPr id="11" name="Text 9"/>
          <p:cNvSpPr/>
          <p:nvPr/>
        </p:nvSpPr>
        <p:spPr>
          <a:xfrm>
            <a:off x="4654296" y="3584448"/>
            <a:ext cx="2852928" cy="1234440"/>
          </a:xfrm>
          <a:prstGeom prst="rect">
            <a:avLst/>
          </a:prstGeom>
          <a:noFill/>
          <a:ln/>
        </p:spPr>
        <p:txBody>
          <a:bodyPr wrap="square" lIns="0" tIns="0" rIns="0" bIns="0" rtlCol="0" anchor="ctr"/>
          <a:lstStyle/>
          <a:p>
            <a:pPr indent="0" marL="0">
              <a:buNone/>
            </a:pPr>
            <a:r>
              <a:rPr lang="en-US" sz="1350" dirty="0">
                <a:solidFill>
                  <a:srgbClr val="444653"/>
                </a:solidFill>
                <a:latin typeface="Calibri" pitchFamily="34" charset="0"/>
                <a:ea typeface="Calibri" pitchFamily="34" charset="-122"/>
                <a:cs typeface="Calibri" pitchFamily="34" charset="-120"/>
              </a:rPr>
              <a:t>Bugün sevimli bulunan bir paylaşım, on yıl sonra ergen bir gencin karşısına çıkabiliyor.</a:t>
            </a:r>
            <a:endParaRPr lang="en-US" sz="1350" dirty="0"/>
          </a:p>
        </p:txBody>
      </p:sp>
      <p:sp>
        <p:nvSpPr>
          <p:cNvPr id="12" name="Shape 10"/>
          <p:cNvSpPr/>
          <p:nvPr/>
        </p:nvSpPr>
        <p:spPr>
          <a:xfrm>
            <a:off x="8037576" y="2971800"/>
            <a:ext cx="3401568" cy="1965960"/>
          </a:xfrm>
          <a:prstGeom prst="roundRect">
            <a:avLst>
              <a:gd name="adj" fmla="val 5581"/>
            </a:avLst>
          </a:prstGeom>
          <a:solidFill>
            <a:srgbClr val="F4F5FA"/>
          </a:solidFill>
          <a:ln w="12700">
            <a:solidFill>
              <a:srgbClr val="E4E6F0"/>
            </a:solidFill>
            <a:prstDash val="solid"/>
          </a:ln>
          <a:effectLst>
            <a:outerShdw sx="100000" sy="100000" kx="0" ky="0" algn="bl" rotWithShape="0" blurRad="127000" dist="25400" dir="5400000">
              <a:srgbClr val="000000">
                <a:alpha val="7000"/>
              </a:srgbClr>
            </a:outerShdw>
          </a:effectLst>
        </p:spPr>
      </p:sp>
      <p:sp>
        <p:nvSpPr>
          <p:cNvPr id="13" name="Text 11"/>
          <p:cNvSpPr/>
          <p:nvPr/>
        </p:nvSpPr>
        <p:spPr>
          <a:xfrm>
            <a:off x="8330184" y="3200400"/>
            <a:ext cx="2834640" cy="320040"/>
          </a:xfrm>
          <a:prstGeom prst="rect">
            <a:avLst/>
          </a:prstGeom>
          <a:noFill/>
          <a:ln/>
        </p:spPr>
        <p:txBody>
          <a:bodyPr wrap="square" lIns="0" tIns="0" rIns="0" bIns="0" rtlCol="0" anchor="ctr"/>
          <a:lstStyle/>
          <a:p>
            <a:pPr indent="0" marL="0">
              <a:buNone/>
            </a:pPr>
            <a:r>
              <a:rPr lang="en-US" sz="1700" b="1" dirty="0">
                <a:solidFill>
                  <a:srgbClr val="F57C00"/>
                </a:solidFill>
                <a:latin typeface="Cambria" pitchFamily="34" charset="0"/>
                <a:ea typeface="Cambria" pitchFamily="34" charset="-122"/>
                <a:cs typeface="Cambria" pitchFamily="34" charset="-120"/>
              </a:rPr>
              <a:t>Tutarlılık</a:t>
            </a:r>
            <a:endParaRPr lang="en-US" sz="1700" dirty="0"/>
          </a:p>
        </p:txBody>
      </p:sp>
      <p:sp>
        <p:nvSpPr>
          <p:cNvPr id="14" name="Text 12"/>
          <p:cNvSpPr/>
          <p:nvPr/>
        </p:nvSpPr>
        <p:spPr>
          <a:xfrm>
            <a:off x="8330184" y="3584448"/>
            <a:ext cx="2852928" cy="1234440"/>
          </a:xfrm>
          <a:prstGeom prst="rect">
            <a:avLst/>
          </a:prstGeom>
          <a:noFill/>
          <a:ln/>
        </p:spPr>
        <p:txBody>
          <a:bodyPr wrap="square" lIns="0" tIns="0" rIns="0" bIns="0" rtlCol="0" anchor="ctr"/>
          <a:lstStyle/>
          <a:p>
            <a:pPr indent="0" marL="0">
              <a:buNone/>
            </a:pPr>
            <a:r>
              <a:rPr lang="en-US" sz="1350" dirty="0">
                <a:solidFill>
                  <a:srgbClr val="444653"/>
                </a:solidFill>
                <a:latin typeface="Calibri" pitchFamily="34" charset="0"/>
                <a:ea typeface="Calibri" pitchFamily="34" charset="-122"/>
                <a:cs typeface="Calibri" pitchFamily="34" charset="-120"/>
              </a:rPr>
              <a:t>Çocuktan izin almasını beklerken kendimiz izin almazsak, kural inandırıcılığını kaybediyor.</a:t>
            </a:r>
            <a:endParaRPr lang="en-US" sz="1350" dirty="0"/>
          </a:p>
        </p:txBody>
      </p:sp>
      <p:sp>
        <p:nvSpPr>
          <p:cNvPr id="15" name="Text 13"/>
          <p:cNvSpPr/>
          <p:nvPr/>
        </p:nvSpPr>
        <p:spPr>
          <a:xfrm>
            <a:off x="685800" y="5193792"/>
            <a:ext cx="10789920" cy="640080"/>
          </a:xfrm>
          <a:prstGeom prst="rect">
            <a:avLst/>
          </a:prstGeom>
          <a:noFill/>
          <a:ln/>
        </p:spPr>
        <p:txBody>
          <a:bodyPr wrap="square" lIns="0" tIns="0" rIns="0" bIns="0" rtlCol="0" anchor="ctr"/>
          <a:lstStyle/>
          <a:p>
            <a:pPr indent="0" marL="0">
              <a:lnSpc>
                <a:spcPts val="2100"/>
              </a:lnSpc>
              <a:buNone/>
            </a:pPr>
            <a:r>
              <a:rPr lang="en-US" sz="1450" b="1" dirty="0">
                <a:solidFill>
                  <a:srgbClr val="002068"/>
                </a:solidFill>
                <a:latin typeface="Calibri" pitchFamily="34" charset="0"/>
                <a:ea typeface="Calibri" pitchFamily="34" charset="-122"/>
                <a:cs typeface="Calibri" pitchFamily="34" charset="-120"/>
              </a:rPr>
              <a:t>Öneri: paylaşmadan önce çocuğa sorun. Yaşı küçükse yüzünün görünmediği bir kare seçin. “Hayır” derse kabul edin — ona öğretmek istediğimiz şey tam olarak bu.</a:t>
            </a:r>
            <a:endParaRPr lang="en-US" sz="1450" dirty="0"/>
          </a:p>
        </p:txBody>
      </p:sp>
      <p:sp>
        <p:nvSpPr>
          <p:cNvPr id="16" name="Text 14"/>
          <p:cNvSpPr/>
          <p:nvPr/>
        </p:nvSpPr>
        <p:spPr>
          <a:xfrm>
            <a:off x="685800" y="6035040"/>
            <a:ext cx="10789920" cy="274320"/>
          </a:xfrm>
          <a:prstGeom prst="rect">
            <a:avLst/>
          </a:prstGeom>
          <a:noFill/>
          <a:ln/>
        </p:spPr>
        <p:txBody>
          <a:bodyPr wrap="square" lIns="0" tIns="0" rIns="0" bIns="0" rtlCol="0" anchor="ctr"/>
          <a:lstStyle/>
          <a:p>
            <a:pPr indent="0" marL="0">
              <a:buNone/>
            </a:pPr>
            <a:r>
              <a:rPr lang="en-US" sz="1000" dirty="0">
                <a:solidFill>
                  <a:srgbClr val="6B6D7C"/>
                </a:solidFill>
                <a:latin typeface="Calibri" pitchFamily="34" charset="0"/>
                <a:ea typeface="Calibri" pitchFamily="34" charset="-122"/>
                <a:cs typeface="Calibri" pitchFamily="34" charset="-120"/>
              </a:rPr>
              <a:t>Kaynak: MEB Dijital Vatandaşlık Eğitici Eğitimi El Kitabı (2025)</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Veli Toplantısı Sunumu</dc:title>
  <dc:subject>PptxGenJS Presentation</dc:subject>
  <dc:creator>Dijital Vatandaşlık Eğitimi</dc:creator>
  <cp:lastModifiedBy>Dijital Vatandaşlık Eğitimi</cp:lastModifiedBy>
  <cp:revision>1</cp:revision>
  <dcterms:created xsi:type="dcterms:W3CDTF">2026-07-31T13:21:34Z</dcterms:created>
  <dcterms:modified xsi:type="dcterms:W3CDTF">2026-07-31T13:21:34Z</dcterms:modified>
</cp:coreProperties>
</file>